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29"/>
  </p:notesMasterIdLst>
  <p:sldIdLst>
    <p:sldId id="334" r:id="rId2"/>
    <p:sldId id="300" r:id="rId3"/>
    <p:sldId id="323" r:id="rId4"/>
    <p:sldId id="302" r:id="rId5"/>
    <p:sldId id="303" r:id="rId6"/>
    <p:sldId id="337" r:id="rId7"/>
    <p:sldId id="304" r:id="rId8"/>
    <p:sldId id="336" r:id="rId9"/>
    <p:sldId id="326" r:id="rId10"/>
    <p:sldId id="325" r:id="rId11"/>
    <p:sldId id="329" r:id="rId12"/>
    <p:sldId id="342" r:id="rId13"/>
    <p:sldId id="328" r:id="rId14"/>
    <p:sldId id="306" r:id="rId15"/>
    <p:sldId id="307" r:id="rId16"/>
    <p:sldId id="308" r:id="rId17"/>
    <p:sldId id="309" r:id="rId18"/>
    <p:sldId id="310" r:id="rId19"/>
    <p:sldId id="311" r:id="rId20"/>
    <p:sldId id="338" r:id="rId21"/>
    <p:sldId id="312" r:id="rId22"/>
    <p:sldId id="339" r:id="rId23"/>
    <p:sldId id="313" r:id="rId24"/>
    <p:sldId id="256" r:id="rId25"/>
    <p:sldId id="332" r:id="rId26"/>
    <p:sldId id="340" r:id="rId27"/>
    <p:sldId id="333"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00"/>
    <a:srgbClr val="800000"/>
    <a:srgbClr val="FF99FF"/>
    <a:srgbClr val="FFFFCC"/>
    <a:srgbClr val="008080"/>
    <a:srgbClr val="336600"/>
    <a:srgbClr val="99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857" autoAdjust="0"/>
    <p:restoredTop sz="94660"/>
  </p:normalViewPr>
  <p:slideViewPr>
    <p:cSldViewPr>
      <p:cViewPr>
        <p:scale>
          <a:sx n="66" d="100"/>
          <a:sy n="66" d="100"/>
        </p:scale>
        <p:origin x="-870" y="-19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287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200">
                <a:latin typeface="Times New Roman" pitchFamily="18" charset="0"/>
              </a:defRPr>
            </a:lvl1pPr>
          </a:lstStyle>
          <a:p>
            <a:endParaRPr lang="zh-CN" altLang="en-US"/>
          </a:p>
        </p:txBody>
      </p:sp>
      <p:sp>
        <p:nvSpPr>
          <p:cNvPr id="849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200">
                <a:latin typeface="Times New Roman" pitchFamily="18" charset="0"/>
              </a:defRPr>
            </a:lvl1pPr>
          </a:lstStyle>
          <a:p>
            <a:endParaRPr lang="en-US" altLang="zh-CN"/>
          </a:p>
        </p:txBody>
      </p:sp>
      <p:sp>
        <p:nvSpPr>
          <p:cNvPr id="849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849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849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1" sz="1200">
                <a:latin typeface="Times New Roman" pitchFamily="18" charset="0"/>
              </a:defRPr>
            </a:lvl1pPr>
          </a:lstStyle>
          <a:p>
            <a:endParaRPr lang="en-US" altLang="zh-CN"/>
          </a:p>
        </p:txBody>
      </p:sp>
      <p:sp>
        <p:nvSpPr>
          <p:cNvPr id="849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1" sz="1200">
                <a:latin typeface="Times New Roman" pitchFamily="18" charset="0"/>
              </a:defRPr>
            </a:lvl1pPr>
          </a:lstStyle>
          <a:p>
            <a:fld id="{61D5BA9A-8673-4A1B-9BD3-53FCFE427102}" type="slidenum">
              <a:rPr lang="zh-CN" altLang="en-US"/>
              <a:pPr/>
              <a:t>‹#›</a:t>
            </a:fld>
            <a:endParaRPr lang="en-US" altLang="zh-CN"/>
          </a:p>
        </p:txBody>
      </p:sp>
    </p:spTree>
    <p:extLst>
      <p:ext uri="{BB962C8B-B14F-4D97-AF65-F5344CB8AC3E}">
        <p14:creationId xmlns="" xmlns:p14="http://schemas.microsoft.com/office/powerpoint/2010/main" val="41519923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9E0E378-F8A3-4E01-B428-E2161DABDA93}" type="slidenum">
              <a:rPr lang="en-US" altLang="zh-CN" sz="1200"/>
              <a:pPr algn="r"/>
              <a:t>1</a:t>
            </a:fld>
            <a:endParaRPr lang="en-US" altLang="zh-CN" sz="120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D4EEE0-6EB4-4D5D-8A05-F7DAB2732E9E}" type="slidenum">
              <a:rPr lang="zh-CN" altLang="en-US"/>
              <a:pPr/>
              <a:t>15</a:t>
            </a:fld>
            <a:endParaRPr lang="en-US" altLang="zh-CN"/>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245105-F058-4410-8090-D83E7DBD6093}" type="slidenum">
              <a:rPr lang="zh-CN" altLang="en-US"/>
              <a:pPr/>
              <a:t>18</a:t>
            </a:fld>
            <a:endParaRPr lang="en-US" altLang="zh-CN"/>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2585C3-D534-4326-B1C8-B627C6B2AE30}" type="slidenum">
              <a:rPr lang="zh-CN" altLang="en-US"/>
              <a:pPr/>
              <a:t>19</a:t>
            </a:fld>
            <a:endParaRPr lang="en-US" altLang="zh-CN"/>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962F66-3355-4E66-B321-E2D8A827D5B7}" type="slidenum">
              <a:rPr lang="zh-CN" altLang="en-US"/>
              <a:pPr/>
              <a:t>21</a:t>
            </a:fld>
            <a:endParaRPr lang="en-US" altLang="zh-CN"/>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9A5BE2-7F38-4B53-89A8-07AE18A5D16E}" type="slidenum">
              <a:rPr lang="zh-CN" altLang="en-US"/>
              <a:pPr/>
              <a:t>23</a:t>
            </a:fld>
            <a:endParaRPr lang="en-US" altLang="zh-CN"/>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40C1192E-5B1B-4175-98F9-C39E9A2C78BE}" type="slidenum">
              <a:rPr lang="zh-CN" altLang="en-US"/>
              <a:pPr/>
              <a:t>‹#›</a:t>
            </a:fld>
            <a:endParaRPr lang="en-US" altLang="zh-CN"/>
          </a:p>
        </p:txBody>
      </p:sp>
    </p:spTree>
    <p:extLst>
      <p:ext uri="{BB962C8B-B14F-4D97-AF65-F5344CB8AC3E}">
        <p14:creationId xmlns="" xmlns:p14="http://schemas.microsoft.com/office/powerpoint/2010/main" val="155551306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9831E8D6-7BE2-4BBA-A991-47551EF99E3E}" type="slidenum">
              <a:rPr lang="zh-CN" altLang="en-US"/>
              <a:pPr/>
              <a:t>‹#›</a:t>
            </a:fld>
            <a:endParaRPr lang="en-US" altLang="zh-CN"/>
          </a:p>
        </p:txBody>
      </p:sp>
    </p:spTree>
    <p:extLst>
      <p:ext uri="{BB962C8B-B14F-4D97-AF65-F5344CB8AC3E}">
        <p14:creationId xmlns="" xmlns:p14="http://schemas.microsoft.com/office/powerpoint/2010/main" val="155547358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100024FC-6A1B-45D0-AA47-2CB8F20272BB}" type="slidenum">
              <a:rPr lang="zh-CN" altLang="en-US"/>
              <a:pPr/>
              <a:t>‹#›</a:t>
            </a:fld>
            <a:endParaRPr lang="en-US" altLang="zh-CN"/>
          </a:p>
        </p:txBody>
      </p:sp>
    </p:spTree>
    <p:extLst>
      <p:ext uri="{BB962C8B-B14F-4D97-AF65-F5344CB8AC3E}">
        <p14:creationId xmlns="" xmlns:p14="http://schemas.microsoft.com/office/powerpoint/2010/main" val="113243744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C0E0C81E-7A7A-465E-B1D8-691579CD5B18}" type="slidenum">
              <a:rPr lang="zh-CN" altLang="en-US"/>
              <a:pPr/>
              <a:t>‹#›</a:t>
            </a:fld>
            <a:endParaRPr lang="en-US" altLang="zh-CN"/>
          </a:p>
        </p:txBody>
      </p:sp>
    </p:spTree>
    <p:extLst>
      <p:ext uri="{BB962C8B-B14F-4D97-AF65-F5344CB8AC3E}">
        <p14:creationId xmlns="" xmlns:p14="http://schemas.microsoft.com/office/powerpoint/2010/main" val="130639537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AE559E03-19D6-43A8-8C2E-A3F4B2D0D275}" type="slidenum">
              <a:rPr lang="zh-CN" altLang="en-US"/>
              <a:pPr/>
              <a:t>‹#›</a:t>
            </a:fld>
            <a:endParaRPr lang="en-US" altLang="zh-CN"/>
          </a:p>
        </p:txBody>
      </p:sp>
    </p:spTree>
    <p:extLst>
      <p:ext uri="{BB962C8B-B14F-4D97-AF65-F5344CB8AC3E}">
        <p14:creationId xmlns="" xmlns:p14="http://schemas.microsoft.com/office/powerpoint/2010/main" val="354827296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3D792F91-6A2E-40DA-A323-EAABF65FE603}" type="slidenum">
              <a:rPr lang="zh-CN" altLang="en-US"/>
              <a:pPr/>
              <a:t>‹#›</a:t>
            </a:fld>
            <a:endParaRPr lang="en-US" altLang="zh-CN"/>
          </a:p>
        </p:txBody>
      </p:sp>
    </p:spTree>
    <p:extLst>
      <p:ext uri="{BB962C8B-B14F-4D97-AF65-F5344CB8AC3E}">
        <p14:creationId xmlns="" xmlns:p14="http://schemas.microsoft.com/office/powerpoint/2010/main" val="242990311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灯片编号占位符 8"/>
          <p:cNvSpPr>
            <a:spLocks noGrp="1"/>
          </p:cNvSpPr>
          <p:nvPr>
            <p:ph type="sldNum" sz="quarter" idx="12"/>
          </p:nvPr>
        </p:nvSpPr>
        <p:spPr/>
        <p:txBody>
          <a:bodyPr/>
          <a:lstStyle>
            <a:lvl1pPr>
              <a:defRPr/>
            </a:lvl1pPr>
          </a:lstStyle>
          <a:p>
            <a:fld id="{2D852F4D-4E4E-4E5E-A905-01397B903B90}" type="slidenum">
              <a:rPr lang="zh-CN" altLang="en-US"/>
              <a:pPr/>
              <a:t>‹#›</a:t>
            </a:fld>
            <a:endParaRPr lang="en-US" altLang="zh-CN"/>
          </a:p>
        </p:txBody>
      </p:sp>
    </p:spTree>
    <p:extLst>
      <p:ext uri="{BB962C8B-B14F-4D97-AF65-F5344CB8AC3E}">
        <p14:creationId xmlns="" xmlns:p14="http://schemas.microsoft.com/office/powerpoint/2010/main" val="262723769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灯片编号占位符 4"/>
          <p:cNvSpPr>
            <a:spLocks noGrp="1"/>
          </p:cNvSpPr>
          <p:nvPr>
            <p:ph type="sldNum" sz="quarter" idx="12"/>
          </p:nvPr>
        </p:nvSpPr>
        <p:spPr/>
        <p:txBody>
          <a:bodyPr/>
          <a:lstStyle>
            <a:lvl1pPr>
              <a:defRPr/>
            </a:lvl1pPr>
          </a:lstStyle>
          <a:p>
            <a:fld id="{461923AC-9DC7-47BE-887F-02E5FD633971}" type="slidenum">
              <a:rPr lang="zh-CN" altLang="en-US"/>
              <a:pPr/>
              <a:t>‹#›</a:t>
            </a:fld>
            <a:endParaRPr lang="en-US" altLang="zh-CN"/>
          </a:p>
        </p:txBody>
      </p:sp>
    </p:spTree>
    <p:extLst>
      <p:ext uri="{BB962C8B-B14F-4D97-AF65-F5344CB8AC3E}">
        <p14:creationId xmlns="" xmlns:p14="http://schemas.microsoft.com/office/powerpoint/2010/main" val="424614674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灯片编号占位符 3"/>
          <p:cNvSpPr>
            <a:spLocks noGrp="1"/>
          </p:cNvSpPr>
          <p:nvPr>
            <p:ph type="sldNum" sz="quarter" idx="12"/>
          </p:nvPr>
        </p:nvSpPr>
        <p:spPr/>
        <p:txBody>
          <a:bodyPr/>
          <a:lstStyle>
            <a:lvl1pPr>
              <a:defRPr/>
            </a:lvl1pPr>
          </a:lstStyle>
          <a:p>
            <a:fld id="{585C94C9-5110-4C30-BF35-D3F6D33EC4D7}" type="slidenum">
              <a:rPr lang="zh-CN" altLang="en-US"/>
              <a:pPr/>
              <a:t>‹#›</a:t>
            </a:fld>
            <a:endParaRPr lang="en-US" altLang="zh-CN"/>
          </a:p>
        </p:txBody>
      </p:sp>
    </p:spTree>
    <p:extLst>
      <p:ext uri="{BB962C8B-B14F-4D97-AF65-F5344CB8AC3E}">
        <p14:creationId xmlns="" xmlns:p14="http://schemas.microsoft.com/office/powerpoint/2010/main" val="183057631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27953DFF-36BF-4E09-9769-5B55D89990A4}" type="slidenum">
              <a:rPr lang="zh-CN" altLang="en-US"/>
              <a:pPr/>
              <a:t>‹#›</a:t>
            </a:fld>
            <a:endParaRPr lang="en-US" altLang="zh-CN"/>
          </a:p>
        </p:txBody>
      </p:sp>
    </p:spTree>
    <p:extLst>
      <p:ext uri="{BB962C8B-B14F-4D97-AF65-F5344CB8AC3E}">
        <p14:creationId xmlns="" xmlns:p14="http://schemas.microsoft.com/office/powerpoint/2010/main" val="337651594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331880A4-B73C-4431-BAC0-CA606CB1C505}" type="slidenum">
              <a:rPr lang="zh-CN" altLang="en-US"/>
              <a:pPr/>
              <a:t>‹#›</a:t>
            </a:fld>
            <a:endParaRPr lang="en-US" altLang="zh-CN"/>
          </a:p>
        </p:txBody>
      </p:sp>
    </p:spTree>
    <p:extLst>
      <p:ext uri="{BB962C8B-B14F-4D97-AF65-F5344CB8AC3E}">
        <p14:creationId xmlns="" xmlns:p14="http://schemas.microsoft.com/office/powerpoint/2010/main" val="121810876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32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32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zh-CN"/>
          </a:p>
        </p:txBody>
      </p:sp>
      <p:sp>
        <p:nvSpPr>
          <p:cNvPr id="132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zh-CN"/>
          </a:p>
        </p:txBody>
      </p:sp>
      <p:sp>
        <p:nvSpPr>
          <p:cNvPr id="132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0A06B2B-A692-4246-9F77-425E2BCA3B0E}" type="slidenum">
              <a:rPr lang="zh-CN" altLang="en-US"/>
              <a:pPr/>
              <a:t>‹#›</a:t>
            </a:fld>
            <a:endParaRPr lang="en-US" altLang="zh-CN"/>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ea typeface="宋体" pitchFamily="2" charset="-122"/>
        </a:defRPr>
      </a:lvl2pPr>
      <a:lvl3pPr algn="ctr" rtl="0" fontAlgn="base">
        <a:spcBef>
          <a:spcPct val="0"/>
        </a:spcBef>
        <a:spcAft>
          <a:spcPct val="0"/>
        </a:spcAft>
        <a:defRPr sz="4400">
          <a:solidFill>
            <a:schemeClr val="tx2"/>
          </a:solidFill>
          <a:latin typeface="Arial" pitchFamily="34" charset="0"/>
          <a:ea typeface="宋体" pitchFamily="2" charset="-122"/>
        </a:defRPr>
      </a:lvl3pPr>
      <a:lvl4pPr algn="ctr" rtl="0" fontAlgn="base">
        <a:spcBef>
          <a:spcPct val="0"/>
        </a:spcBef>
        <a:spcAft>
          <a:spcPct val="0"/>
        </a:spcAft>
        <a:defRPr sz="4400">
          <a:solidFill>
            <a:schemeClr val="tx2"/>
          </a:solidFill>
          <a:latin typeface="Arial" pitchFamily="34" charset="0"/>
          <a:ea typeface="宋体" pitchFamily="2" charset="-122"/>
        </a:defRPr>
      </a:lvl4pPr>
      <a:lvl5pPr algn="ctr" rtl="0" fontAlgn="base">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image" Target="../media/image5.wmf"/><Relationship Id="rId5" Type="http://schemas.openxmlformats.org/officeDocument/2006/relationships/slide" Target="slide9.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85720" y="357166"/>
            <a:ext cx="8358246" cy="769441"/>
          </a:xfrm>
          <a:prstGeom prst="rect">
            <a:avLst/>
          </a:prstGeom>
          <a:noFill/>
          <a:ln w="9525">
            <a:noFill/>
            <a:miter lim="800000"/>
            <a:headEnd/>
            <a:tailEnd/>
          </a:ln>
          <a:effectLst>
            <a:outerShdw dist="35921" dir="2700000" algn="ctr" rotWithShape="0">
              <a:srgbClr val="FFFF00"/>
            </a:outerShdw>
          </a:effectLst>
        </p:spPr>
        <p:txBody>
          <a:bodyPr wrap="square">
            <a:spAutoFit/>
          </a:bodyPr>
          <a:lstStyle/>
          <a:p>
            <a:pPr>
              <a:defRPr/>
            </a:pPr>
            <a:r>
              <a:rPr lang="en-US" altLang="zh-CN" sz="4400" b="1" dirty="0">
                <a:solidFill>
                  <a:schemeClr val="bg1"/>
                </a:solidFill>
                <a:latin typeface="黑体" pitchFamily="49" charset="-122"/>
                <a:ea typeface="黑体" pitchFamily="49" charset="-122"/>
              </a:rPr>
              <a:t>       </a:t>
            </a:r>
            <a:r>
              <a:rPr lang="zh-CN" altLang="en-US" sz="4400" b="1" dirty="0" smtClean="0">
                <a:solidFill>
                  <a:schemeClr val="bg1"/>
                </a:solidFill>
                <a:latin typeface="黑体" pitchFamily="49" charset="-122"/>
                <a:ea typeface="黑体" pitchFamily="49" charset="-122"/>
              </a:rPr>
              <a:t>第九单元  戊戌变法</a:t>
            </a:r>
            <a:endParaRPr lang="zh-CN" altLang="en-US" sz="4400" b="1" dirty="0">
              <a:solidFill>
                <a:schemeClr val="bg1"/>
              </a:solidFill>
              <a:latin typeface="黑体" pitchFamily="49" charset="-122"/>
              <a:ea typeface="黑体" pitchFamily="49" charset="-122"/>
            </a:endParaRPr>
          </a:p>
        </p:txBody>
      </p:sp>
      <p:sp>
        <p:nvSpPr>
          <p:cNvPr id="4099" name="Text Box 3"/>
          <p:cNvSpPr txBox="1">
            <a:spLocks noChangeArrowheads="1"/>
          </p:cNvSpPr>
          <p:nvPr/>
        </p:nvSpPr>
        <p:spPr bwMode="auto">
          <a:xfrm>
            <a:off x="250825" y="1700213"/>
            <a:ext cx="5329238" cy="1311275"/>
          </a:xfrm>
          <a:prstGeom prst="rect">
            <a:avLst/>
          </a:prstGeom>
          <a:noFill/>
          <a:ln w="9525">
            <a:noFill/>
            <a:miter lim="800000"/>
            <a:headEnd/>
            <a:tailEnd/>
          </a:ln>
        </p:spPr>
        <p:txBody>
          <a:bodyPr>
            <a:spAutoFit/>
          </a:bodyPr>
          <a:lstStyle/>
          <a:p>
            <a:r>
              <a:rPr lang="zh-CN" altLang="en-US" sz="3600" b="1" dirty="0">
                <a:solidFill>
                  <a:schemeClr val="bg1"/>
                </a:solidFill>
                <a:latin typeface="黑体" pitchFamily="49" charset="-122"/>
                <a:ea typeface="黑体" pitchFamily="49" charset="-122"/>
              </a:rPr>
              <a:t>第</a:t>
            </a:r>
            <a:r>
              <a:rPr lang="en-US" altLang="zh-CN" sz="3600" b="1" dirty="0">
                <a:solidFill>
                  <a:schemeClr val="bg1"/>
                </a:solidFill>
                <a:latin typeface="黑体" pitchFamily="49" charset="-122"/>
                <a:ea typeface="黑体" pitchFamily="49" charset="-122"/>
              </a:rPr>
              <a:t>1</a:t>
            </a:r>
            <a:r>
              <a:rPr lang="zh-CN" altLang="en-US" sz="3600" b="1" dirty="0">
                <a:solidFill>
                  <a:schemeClr val="bg1"/>
                </a:solidFill>
                <a:latin typeface="黑体" pitchFamily="49" charset="-122"/>
                <a:ea typeface="黑体" pitchFamily="49" charset="-122"/>
              </a:rPr>
              <a:t>课 </a:t>
            </a:r>
            <a:r>
              <a:rPr lang="zh-CN" altLang="en-US" sz="4000" b="1" dirty="0">
                <a:solidFill>
                  <a:schemeClr val="bg1"/>
                </a:solidFill>
                <a:latin typeface="黑体" pitchFamily="49" charset="-122"/>
                <a:ea typeface="黑体" pitchFamily="49" charset="-122"/>
              </a:rPr>
              <a:t>甲午战争后民族</a:t>
            </a:r>
          </a:p>
          <a:p>
            <a:r>
              <a:rPr lang="zh-CN" altLang="en-US" sz="4000" b="1" dirty="0">
                <a:solidFill>
                  <a:schemeClr val="bg1"/>
                </a:solidFill>
                <a:latin typeface="黑体" pitchFamily="49" charset="-122"/>
                <a:ea typeface="黑体" pitchFamily="49" charset="-122"/>
              </a:rPr>
              <a:t>       危机的加深</a:t>
            </a:r>
          </a:p>
        </p:txBody>
      </p:sp>
      <p:sp>
        <p:nvSpPr>
          <p:cNvPr id="4100" name="Text Box 4"/>
          <p:cNvSpPr txBox="1">
            <a:spLocks noChangeArrowheads="1"/>
          </p:cNvSpPr>
          <p:nvPr/>
        </p:nvSpPr>
        <p:spPr bwMode="auto">
          <a:xfrm>
            <a:off x="179388" y="3357563"/>
            <a:ext cx="6192837" cy="701675"/>
          </a:xfrm>
          <a:prstGeom prst="rect">
            <a:avLst/>
          </a:prstGeom>
          <a:noFill/>
          <a:ln w="9525">
            <a:noFill/>
            <a:miter lim="800000"/>
            <a:headEnd/>
            <a:tailEnd/>
          </a:ln>
        </p:spPr>
        <p:txBody>
          <a:bodyPr>
            <a:spAutoFit/>
          </a:bodyPr>
          <a:lstStyle/>
          <a:p>
            <a:pPr>
              <a:spcBef>
                <a:spcPct val="50000"/>
              </a:spcBef>
            </a:pPr>
            <a:r>
              <a:rPr lang="zh-CN" altLang="en-US" sz="3600" b="1" dirty="0">
                <a:solidFill>
                  <a:schemeClr val="bg1"/>
                </a:solidFill>
                <a:latin typeface="黑体" pitchFamily="49" charset="-122"/>
                <a:ea typeface="黑体" pitchFamily="49" charset="-122"/>
              </a:rPr>
              <a:t>第</a:t>
            </a:r>
            <a:r>
              <a:rPr lang="en-US" altLang="zh-CN" sz="3600" b="1" dirty="0">
                <a:solidFill>
                  <a:schemeClr val="bg1"/>
                </a:solidFill>
                <a:latin typeface="黑体" pitchFamily="49" charset="-122"/>
                <a:ea typeface="黑体" pitchFamily="49" charset="-122"/>
              </a:rPr>
              <a:t>2</a:t>
            </a:r>
            <a:r>
              <a:rPr lang="zh-CN" altLang="en-US" sz="3600" b="1" dirty="0">
                <a:solidFill>
                  <a:schemeClr val="bg1"/>
                </a:solidFill>
                <a:latin typeface="黑体" pitchFamily="49" charset="-122"/>
                <a:ea typeface="黑体" pitchFamily="49" charset="-122"/>
              </a:rPr>
              <a:t>课 </a:t>
            </a:r>
            <a:r>
              <a:rPr lang="zh-CN" altLang="en-US" sz="4000" b="1" dirty="0">
                <a:solidFill>
                  <a:schemeClr val="bg1"/>
                </a:solidFill>
                <a:latin typeface="黑体" pitchFamily="49" charset="-122"/>
                <a:ea typeface="黑体" pitchFamily="49" charset="-122"/>
              </a:rPr>
              <a:t>维新运动的兴起</a:t>
            </a:r>
          </a:p>
        </p:txBody>
      </p:sp>
      <p:sp>
        <p:nvSpPr>
          <p:cNvPr id="4101" name="Text Box 5"/>
          <p:cNvSpPr txBox="1">
            <a:spLocks noChangeArrowheads="1"/>
          </p:cNvSpPr>
          <p:nvPr/>
        </p:nvSpPr>
        <p:spPr bwMode="auto">
          <a:xfrm>
            <a:off x="228600" y="4419600"/>
            <a:ext cx="5761038" cy="701675"/>
          </a:xfrm>
          <a:prstGeom prst="rect">
            <a:avLst/>
          </a:prstGeom>
          <a:noFill/>
          <a:ln w="9525">
            <a:noFill/>
            <a:miter lim="800000"/>
            <a:headEnd/>
            <a:tailEnd/>
          </a:ln>
        </p:spPr>
        <p:txBody>
          <a:bodyPr>
            <a:spAutoFit/>
          </a:bodyPr>
          <a:lstStyle/>
          <a:p>
            <a:pPr>
              <a:spcBef>
                <a:spcPct val="50000"/>
              </a:spcBef>
            </a:pPr>
            <a:r>
              <a:rPr lang="zh-CN" altLang="en-US" sz="3600" b="1" dirty="0">
                <a:solidFill>
                  <a:schemeClr val="bg1"/>
                </a:solidFill>
                <a:latin typeface="黑体" pitchFamily="49" charset="-122"/>
                <a:ea typeface="黑体" pitchFamily="49" charset="-122"/>
              </a:rPr>
              <a:t>第</a:t>
            </a:r>
            <a:r>
              <a:rPr lang="en-US" altLang="zh-CN" sz="3600" b="1" dirty="0">
                <a:solidFill>
                  <a:schemeClr val="bg1"/>
                </a:solidFill>
                <a:latin typeface="黑体" pitchFamily="49" charset="-122"/>
                <a:ea typeface="黑体" pitchFamily="49" charset="-122"/>
              </a:rPr>
              <a:t>3</a:t>
            </a:r>
            <a:r>
              <a:rPr lang="zh-CN" altLang="en-US" sz="3600" b="1" dirty="0">
                <a:solidFill>
                  <a:schemeClr val="bg1"/>
                </a:solidFill>
                <a:latin typeface="黑体" pitchFamily="49" charset="-122"/>
                <a:ea typeface="黑体" pitchFamily="49" charset="-122"/>
              </a:rPr>
              <a:t>课 </a:t>
            </a:r>
            <a:r>
              <a:rPr lang="zh-CN" altLang="en-US" sz="4000" b="1" dirty="0">
                <a:solidFill>
                  <a:schemeClr val="bg1"/>
                </a:solidFill>
                <a:latin typeface="黑体" pitchFamily="49" charset="-122"/>
                <a:ea typeface="黑体" pitchFamily="49" charset="-122"/>
              </a:rPr>
              <a:t>百日维新</a:t>
            </a:r>
          </a:p>
        </p:txBody>
      </p:sp>
      <p:sp>
        <p:nvSpPr>
          <p:cNvPr id="4102" name="Text Box 6"/>
          <p:cNvSpPr txBox="1">
            <a:spLocks noChangeArrowheads="1"/>
          </p:cNvSpPr>
          <p:nvPr/>
        </p:nvSpPr>
        <p:spPr bwMode="auto">
          <a:xfrm>
            <a:off x="228600" y="5486400"/>
            <a:ext cx="5689600" cy="701675"/>
          </a:xfrm>
          <a:prstGeom prst="rect">
            <a:avLst/>
          </a:prstGeom>
          <a:noFill/>
          <a:ln w="9525">
            <a:noFill/>
            <a:miter lim="800000"/>
            <a:headEnd/>
            <a:tailEnd/>
          </a:ln>
        </p:spPr>
        <p:txBody>
          <a:bodyPr>
            <a:spAutoFit/>
          </a:bodyPr>
          <a:lstStyle/>
          <a:p>
            <a:pPr>
              <a:spcBef>
                <a:spcPct val="50000"/>
              </a:spcBef>
            </a:pPr>
            <a:r>
              <a:rPr lang="zh-CN" altLang="en-US" sz="3600" b="1" dirty="0">
                <a:solidFill>
                  <a:schemeClr val="bg1"/>
                </a:solidFill>
                <a:latin typeface="黑体" pitchFamily="49" charset="-122"/>
                <a:ea typeface="黑体" pitchFamily="49" charset="-122"/>
              </a:rPr>
              <a:t>第</a:t>
            </a:r>
            <a:r>
              <a:rPr lang="en-US" altLang="zh-CN" sz="3600" b="1" dirty="0">
                <a:solidFill>
                  <a:schemeClr val="bg1"/>
                </a:solidFill>
                <a:latin typeface="黑体" pitchFamily="49" charset="-122"/>
                <a:ea typeface="黑体" pitchFamily="49" charset="-122"/>
              </a:rPr>
              <a:t>4</a:t>
            </a:r>
            <a:r>
              <a:rPr lang="zh-CN" altLang="en-US" sz="3600" b="1" dirty="0">
                <a:solidFill>
                  <a:schemeClr val="bg1"/>
                </a:solidFill>
                <a:latin typeface="黑体" pitchFamily="49" charset="-122"/>
                <a:ea typeface="黑体" pitchFamily="49" charset="-122"/>
              </a:rPr>
              <a:t>课 </a:t>
            </a:r>
            <a:r>
              <a:rPr lang="zh-CN" altLang="en-US" sz="4000" b="1" dirty="0">
                <a:solidFill>
                  <a:schemeClr val="bg1"/>
                </a:solidFill>
                <a:latin typeface="黑体" pitchFamily="49" charset="-122"/>
                <a:ea typeface="黑体" pitchFamily="49" charset="-122"/>
              </a:rPr>
              <a:t>戊戌政变</a:t>
            </a:r>
          </a:p>
        </p:txBody>
      </p:sp>
      <p:sp>
        <p:nvSpPr>
          <p:cNvPr id="5131" name="AutoShape 11"/>
          <p:cNvSpPr>
            <a:spLocks/>
          </p:cNvSpPr>
          <p:nvPr/>
        </p:nvSpPr>
        <p:spPr bwMode="auto">
          <a:xfrm>
            <a:off x="5976950" y="1905000"/>
            <a:ext cx="381000" cy="2057400"/>
          </a:xfrm>
          <a:prstGeom prst="rightBrace">
            <a:avLst>
              <a:gd name="adj1" fmla="val 240000"/>
              <a:gd name="adj2" fmla="val 50000"/>
            </a:avLst>
          </a:prstGeom>
          <a:solidFill>
            <a:schemeClr val="tx1"/>
          </a:solidFill>
          <a:ln w="38100">
            <a:solidFill>
              <a:srgbClr val="FFFF00"/>
            </a:solidFill>
            <a:round/>
            <a:headEnd/>
            <a:tailEnd/>
          </a:ln>
        </p:spPr>
        <p:txBody>
          <a:bodyPr wrap="none" anchor="ctr"/>
          <a:lstStyle/>
          <a:p>
            <a:pPr algn="ctr"/>
            <a:endParaRPr lang="zh-CN" altLang="en-US">
              <a:solidFill>
                <a:schemeClr val="bg1"/>
              </a:solidFill>
              <a:latin typeface="黑体" pitchFamily="49" charset="-122"/>
              <a:ea typeface="黑体" pitchFamily="49" charset="-122"/>
            </a:endParaRPr>
          </a:p>
        </p:txBody>
      </p:sp>
      <p:sp>
        <p:nvSpPr>
          <p:cNvPr id="5128" name="Text Box 8"/>
          <p:cNvSpPr txBox="1">
            <a:spLocks noChangeArrowheads="1"/>
          </p:cNvSpPr>
          <p:nvPr/>
        </p:nvSpPr>
        <p:spPr bwMode="auto">
          <a:xfrm>
            <a:off x="6505596" y="1997075"/>
            <a:ext cx="1066800" cy="1446550"/>
          </a:xfrm>
          <a:prstGeom prst="rect">
            <a:avLst/>
          </a:prstGeom>
          <a:noFill/>
          <a:ln w="9525">
            <a:noFill/>
            <a:miter lim="800000"/>
            <a:headEnd/>
            <a:tailEnd/>
          </a:ln>
        </p:spPr>
        <p:txBody>
          <a:bodyPr>
            <a:spAutoFit/>
          </a:bodyPr>
          <a:lstStyle/>
          <a:p>
            <a:r>
              <a:rPr lang="zh-CN" altLang="en-US" sz="4400" b="1" dirty="0">
                <a:solidFill>
                  <a:srgbClr val="FFFF00"/>
                </a:solidFill>
                <a:latin typeface="黑体" pitchFamily="49" charset="-122"/>
                <a:ea typeface="黑体" pitchFamily="49" charset="-122"/>
              </a:rPr>
              <a:t>背景</a:t>
            </a:r>
            <a:endParaRPr lang="zh-CN" altLang="en-US" sz="4400" dirty="0">
              <a:solidFill>
                <a:srgbClr val="FFFF00"/>
              </a:solidFill>
              <a:latin typeface="黑体" pitchFamily="49" charset="-122"/>
              <a:ea typeface="黑体" pitchFamily="49" charset="-122"/>
            </a:endParaRPr>
          </a:p>
        </p:txBody>
      </p:sp>
      <p:sp>
        <p:nvSpPr>
          <p:cNvPr id="5129" name="Text Box 9"/>
          <p:cNvSpPr txBox="1">
            <a:spLocks noChangeArrowheads="1"/>
          </p:cNvSpPr>
          <p:nvPr/>
        </p:nvSpPr>
        <p:spPr bwMode="auto">
          <a:xfrm>
            <a:off x="5029200" y="4419600"/>
            <a:ext cx="1368425" cy="701675"/>
          </a:xfrm>
          <a:prstGeom prst="rect">
            <a:avLst/>
          </a:prstGeom>
          <a:noFill/>
          <a:ln w="9525">
            <a:noFill/>
            <a:miter lim="800000"/>
            <a:headEnd/>
            <a:tailEnd/>
          </a:ln>
        </p:spPr>
        <p:txBody>
          <a:bodyPr>
            <a:spAutoFit/>
          </a:bodyPr>
          <a:lstStyle/>
          <a:p>
            <a:r>
              <a:rPr lang="zh-CN" altLang="en-US" sz="4000" b="1" dirty="0">
                <a:solidFill>
                  <a:srgbClr val="FFFF00"/>
                </a:solidFill>
                <a:latin typeface="黑体" pitchFamily="49" charset="-122"/>
                <a:ea typeface="黑体" pitchFamily="49" charset="-122"/>
              </a:rPr>
              <a:t>内容</a:t>
            </a:r>
            <a:endParaRPr lang="zh-CN" altLang="en-US" sz="4000" dirty="0">
              <a:solidFill>
                <a:srgbClr val="FFFF00"/>
              </a:solidFill>
              <a:latin typeface="黑体" pitchFamily="49" charset="-122"/>
              <a:ea typeface="黑体" pitchFamily="49" charset="-122"/>
            </a:endParaRPr>
          </a:p>
        </p:txBody>
      </p:sp>
      <p:sp>
        <p:nvSpPr>
          <p:cNvPr id="5130" name="Text Box 10"/>
          <p:cNvSpPr txBox="1">
            <a:spLocks noChangeArrowheads="1"/>
          </p:cNvSpPr>
          <p:nvPr/>
        </p:nvSpPr>
        <p:spPr bwMode="auto">
          <a:xfrm>
            <a:off x="5029200" y="5562600"/>
            <a:ext cx="3471890" cy="701675"/>
          </a:xfrm>
          <a:prstGeom prst="rect">
            <a:avLst/>
          </a:prstGeom>
          <a:noFill/>
          <a:ln w="9525">
            <a:noFill/>
            <a:miter lim="800000"/>
            <a:headEnd/>
            <a:tailEnd/>
          </a:ln>
        </p:spPr>
        <p:txBody>
          <a:bodyPr wrap="square">
            <a:spAutoFit/>
          </a:bodyPr>
          <a:lstStyle/>
          <a:p>
            <a:r>
              <a:rPr lang="zh-CN" altLang="en-US" sz="4000" b="1" dirty="0">
                <a:solidFill>
                  <a:srgbClr val="FFFF00"/>
                </a:solidFill>
                <a:latin typeface="黑体" pitchFamily="49" charset="-122"/>
                <a:ea typeface="黑体" pitchFamily="49" charset="-122"/>
              </a:rPr>
              <a:t>结果</a:t>
            </a:r>
            <a:r>
              <a:rPr lang="en-US" altLang="zh-CN" sz="4000" b="1" dirty="0">
                <a:solidFill>
                  <a:srgbClr val="FFFF00"/>
                </a:solidFill>
                <a:latin typeface="黑体" pitchFamily="49" charset="-122"/>
                <a:ea typeface="黑体" pitchFamily="49" charset="-122"/>
              </a:rPr>
              <a:t>(</a:t>
            </a:r>
            <a:r>
              <a:rPr lang="zh-CN" altLang="en-US" sz="4000" b="1" dirty="0">
                <a:solidFill>
                  <a:srgbClr val="FFFF00"/>
                </a:solidFill>
                <a:latin typeface="黑体" pitchFamily="49" charset="-122"/>
                <a:ea typeface="黑体" pitchFamily="49" charset="-122"/>
              </a:rPr>
              <a:t>影响</a:t>
            </a:r>
            <a:r>
              <a:rPr lang="en-US" altLang="zh-CN" sz="4000" b="1" dirty="0">
                <a:solidFill>
                  <a:srgbClr val="FFFF00"/>
                </a:solidFill>
                <a:latin typeface="黑体" pitchFamily="49" charset="-122"/>
                <a:ea typeface="黑体" pitchFamily="49" charset="-122"/>
              </a:rPr>
              <a:t>)</a:t>
            </a:r>
            <a:endParaRPr lang="en-US" altLang="zh-CN" sz="4000" dirty="0">
              <a:solidFill>
                <a:srgbClr val="FFFF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131"/>
                                        </p:tgtEl>
                                        <p:attrNameLst>
                                          <p:attrName>style.visibility</p:attrName>
                                        </p:attrNameLst>
                                      </p:cBhvr>
                                      <p:to>
                                        <p:strVal val="visible"/>
                                      </p:to>
                                    </p:set>
                                    <p:animEffect transition="in" filter="strips(downLeft)">
                                      <p:cBhvr>
                                        <p:cTn id="7" dur="500"/>
                                        <p:tgtEl>
                                          <p:spTgt spid="51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fade">
                                      <p:cBhvr>
                                        <p:cTn id="12" dur="2000"/>
                                        <p:tgtEl>
                                          <p:spTgt spid="5128"/>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2" fill="hold" grpId="0" nodeType="clickEffect">
                                  <p:stCondLst>
                                    <p:cond delay="0"/>
                                  </p:stCondLst>
                                  <p:childTnLst>
                                    <p:set>
                                      <p:cBhvr>
                                        <p:cTn id="16" dur="1" fill="hold">
                                          <p:stCondLst>
                                            <p:cond delay="0"/>
                                          </p:stCondLst>
                                        </p:cTn>
                                        <p:tgtEl>
                                          <p:spTgt spid="5129"/>
                                        </p:tgtEl>
                                        <p:attrNameLst>
                                          <p:attrName>style.visibility</p:attrName>
                                        </p:attrNameLst>
                                      </p:cBhvr>
                                      <p:to>
                                        <p:strVal val="visible"/>
                                      </p:to>
                                    </p:set>
                                    <p:anim calcmode="lin" valueType="num">
                                      <p:cBhvr additive="base">
                                        <p:cTn id="17" dur="5000" fill="hold"/>
                                        <p:tgtEl>
                                          <p:spTgt spid="5129"/>
                                        </p:tgtEl>
                                        <p:attrNameLst>
                                          <p:attrName>ppt_x</p:attrName>
                                        </p:attrNameLst>
                                      </p:cBhvr>
                                      <p:tavLst>
                                        <p:tav tm="0">
                                          <p:val>
                                            <p:strVal val="1+#ppt_w/2"/>
                                          </p:val>
                                        </p:tav>
                                        <p:tav tm="100000">
                                          <p:val>
                                            <p:strVal val="#ppt_x"/>
                                          </p:val>
                                        </p:tav>
                                      </p:tavLst>
                                    </p:anim>
                                    <p:anim calcmode="lin" valueType="num">
                                      <p:cBhvr additive="base">
                                        <p:cTn id="18" dur="5000" fill="hold"/>
                                        <p:tgtEl>
                                          <p:spTgt spid="5129"/>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7" presetClass="entr" presetSubtype="2" fill="hold" grpId="0" nodeType="clickEffect">
                                  <p:stCondLst>
                                    <p:cond delay="0"/>
                                  </p:stCondLst>
                                  <p:childTnLst>
                                    <p:set>
                                      <p:cBhvr>
                                        <p:cTn id="22" dur="1" fill="hold">
                                          <p:stCondLst>
                                            <p:cond delay="0"/>
                                          </p:stCondLst>
                                        </p:cTn>
                                        <p:tgtEl>
                                          <p:spTgt spid="5130"/>
                                        </p:tgtEl>
                                        <p:attrNameLst>
                                          <p:attrName>style.visibility</p:attrName>
                                        </p:attrNameLst>
                                      </p:cBhvr>
                                      <p:to>
                                        <p:strVal val="visible"/>
                                      </p:to>
                                    </p:set>
                                    <p:anim calcmode="lin" valueType="num">
                                      <p:cBhvr additive="base">
                                        <p:cTn id="23" dur="5000" fill="hold"/>
                                        <p:tgtEl>
                                          <p:spTgt spid="5130"/>
                                        </p:tgtEl>
                                        <p:attrNameLst>
                                          <p:attrName>ppt_x</p:attrName>
                                        </p:attrNameLst>
                                      </p:cBhvr>
                                      <p:tavLst>
                                        <p:tav tm="0">
                                          <p:val>
                                            <p:strVal val="1+#ppt_w/2"/>
                                          </p:val>
                                        </p:tav>
                                        <p:tav tm="100000">
                                          <p:val>
                                            <p:strVal val="#ppt_x"/>
                                          </p:val>
                                        </p:tav>
                                      </p:tavLst>
                                    </p:anim>
                                    <p:anim calcmode="lin" valueType="num">
                                      <p:cBhvr additive="base">
                                        <p:cTn id="24" dur="5000" fill="hold"/>
                                        <p:tgtEl>
                                          <p:spTgt spid="51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1" grpId="0" animBg="1"/>
      <p:bldP spid="5128" grpId="0"/>
      <p:bldP spid="5129" grpId="0"/>
      <p:bldP spid="51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 Box 2"/>
          <p:cNvSpPr txBox="1">
            <a:spLocks noChangeArrowheads="1"/>
          </p:cNvSpPr>
          <p:nvPr/>
        </p:nvSpPr>
        <p:spPr bwMode="auto">
          <a:xfrm>
            <a:off x="323850" y="908050"/>
            <a:ext cx="8496300" cy="49552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zh-CN" altLang="en-US" sz="3200" b="1" dirty="0">
                <a:solidFill>
                  <a:schemeClr val="bg1"/>
                </a:solidFill>
                <a:latin typeface="黑体" pitchFamily="2" charset="-122"/>
                <a:ea typeface="黑体" pitchFamily="2" charset="-122"/>
              </a:rPr>
              <a:t>    到</a:t>
            </a:r>
            <a:r>
              <a:rPr lang="en-US" altLang="zh-CN" sz="3200" b="1" dirty="0">
                <a:solidFill>
                  <a:schemeClr val="bg1"/>
                </a:solidFill>
                <a:latin typeface="黑体" pitchFamily="2" charset="-122"/>
                <a:ea typeface="黑体" pitchFamily="2" charset="-122"/>
              </a:rPr>
              <a:t>1899</a:t>
            </a:r>
            <a:r>
              <a:rPr lang="zh-CN" altLang="en-US" sz="3200" b="1" dirty="0">
                <a:solidFill>
                  <a:schemeClr val="bg1"/>
                </a:solidFill>
                <a:latin typeface="黑体" pitchFamily="2" charset="-122"/>
                <a:ea typeface="黑体" pitchFamily="2" charset="-122"/>
              </a:rPr>
              <a:t>年，</a:t>
            </a:r>
            <a:r>
              <a:rPr lang="zh-CN" altLang="en-US" sz="3200" b="1" dirty="0">
                <a:solidFill>
                  <a:srgbClr val="FFFF00"/>
                </a:solidFill>
                <a:latin typeface="黑体" pitchFamily="2" charset="-122"/>
                <a:ea typeface="黑体" pitchFamily="2" charset="-122"/>
              </a:rPr>
              <a:t>美国</a:t>
            </a:r>
            <a:r>
              <a:rPr lang="zh-CN" altLang="en-US" sz="3200" b="1" dirty="0">
                <a:solidFill>
                  <a:schemeClr val="bg1"/>
                </a:solidFill>
                <a:latin typeface="黑体" pitchFamily="2" charset="-122"/>
                <a:ea typeface="黑体" pitchFamily="2" charset="-122"/>
              </a:rPr>
              <a:t>先后夺取了山西平定、盂县煤矿的开采权和四川麻哈金矿的开采权。</a:t>
            </a:r>
          </a:p>
          <a:p>
            <a:pPr eaLnBrk="0" hangingPunct="0"/>
            <a:r>
              <a:rPr lang="zh-CN" altLang="en-US" sz="3200" b="1" dirty="0">
                <a:solidFill>
                  <a:schemeClr val="bg1"/>
                </a:solidFill>
                <a:latin typeface="黑体" pitchFamily="2" charset="-122"/>
                <a:ea typeface="黑体" pitchFamily="2" charset="-122"/>
              </a:rPr>
              <a:t>    </a:t>
            </a:r>
            <a:r>
              <a:rPr lang="zh-CN" altLang="en-US" sz="3200" b="1" dirty="0">
                <a:solidFill>
                  <a:srgbClr val="FFFF00"/>
                </a:solidFill>
                <a:latin typeface="黑体" pitchFamily="2" charset="-122"/>
                <a:ea typeface="黑体" pitchFamily="2" charset="-122"/>
              </a:rPr>
              <a:t>英国</a:t>
            </a:r>
            <a:r>
              <a:rPr lang="zh-CN" altLang="en-US" sz="3200" b="1" dirty="0">
                <a:solidFill>
                  <a:schemeClr val="bg1"/>
                </a:solidFill>
                <a:latin typeface="黑体" pitchFamily="2" charset="-122"/>
                <a:ea typeface="黑体" pitchFamily="2" charset="-122"/>
              </a:rPr>
              <a:t>夺取了四川全省和山西以及河南的矿产开采权，还夺取了热河朝阳煤矿的开采权。</a:t>
            </a:r>
          </a:p>
          <a:p>
            <a:pPr eaLnBrk="0" hangingPunct="0"/>
            <a:r>
              <a:rPr lang="zh-CN" altLang="en-US" sz="3200" b="1" dirty="0">
                <a:solidFill>
                  <a:schemeClr val="bg1"/>
                </a:solidFill>
                <a:latin typeface="黑体" pitchFamily="2" charset="-122"/>
                <a:ea typeface="黑体" pitchFamily="2" charset="-122"/>
              </a:rPr>
              <a:t>    </a:t>
            </a:r>
            <a:r>
              <a:rPr lang="zh-CN" altLang="en-US" sz="3200" b="1" dirty="0">
                <a:solidFill>
                  <a:srgbClr val="FFFF00"/>
                </a:solidFill>
                <a:latin typeface="黑体" pitchFamily="2" charset="-122"/>
                <a:ea typeface="黑体" pitchFamily="2" charset="-122"/>
              </a:rPr>
              <a:t>俄国</a:t>
            </a:r>
            <a:r>
              <a:rPr lang="zh-CN" altLang="en-US" sz="3200" b="1" dirty="0">
                <a:solidFill>
                  <a:schemeClr val="bg1"/>
                </a:solidFill>
                <a:latin typeface="黑体" pitchFamily="2" charset="-122"/>
                <a:ea typeface="黑体" pitchFamily="2" charset="-122"/>
              </a:rPr>
              <a:t>夺得中东铁路及其支路沿线的矿产开采权外，还攫取了新疆全省金矿的开采权；</a:t>
            </a:r>
          </a:p>
          <a:p>
            <a:pPr eaLnBrk="0" hangingPunct="0"/>
            <a:r>
              <a:rPr lang="zh-CN" altLang="en-US" sz="3200" b="1" dirty="0">
                <a:solidFill>
                  <a:schemeClr val="bg1"/>
                </a:solidFill>
                <a:latin typeface="黑体" pitchFamily="2" charset="-122"/>
                <a:ea typeface="黑体" pitchFamily="2" charset="-122"/>
              </a:rPr>
              <a:t>    </a:t>
            </a:r>
            <a:r>
              <a:rPr lang="zh-CN" altLang="en-US" sz="3200" b="1" dirty="0">
                <a:solidFill>
                  <a:srgbClr val="FFFF00"/>
                </a:solidFill>
                <a:latin typeface="黑体" pitchFamily="2" charset="-122"/>
                <a:ea typeface="黑体" pitchFamily="2" charset="-122"/>
              </a:rPr>
              <a:t>法国</a:t>
            </a:r>
            <a:r>
              <a:rPr lang="zh-CN" altLang="en-US" sz="3200" b="1" dirty="0">
                <a:solidFill>
                  <a:schemeClr val="bg1"/>
                </a:solidFill>
                <a:latin typeface="黑体" pitchFamily="2" charset="-122"/>
                <a:ea typeface="黑体" pitchFamily="2" charset="-122"/>
              </a:rPr>
              <a:t>取得了四川煤矿的开采权和四川金矿的开采权；</a:t>
            </a:r>
          </a:p>
          <a:p>
            <a:pPr eaLnBrk="0" hangingPunct="0"/>
            <a:r>
              <a:rPr lang="zh-CN" altLang="en-US" sz="3200" b="1" dirty="0">
                <a:solidFill>
                  <a:schemeClr val="bg1"/>
                </a:solidFill>
                <a:latin typeface="黑体" pitchFamily="2" charset="-122"/>
                <a:ea typeface="黑体" pitchFamily="2" charset="-122"/>
              </a:rPr>
              <a:t>    </a:t>
            </a:r>
            <a:r>
              <a:rPr lang="zh-CN" altLang="en-US" sz="3200" b="1" dirty="0">
                <a:solidFill>
                  <a:srgbClr val="FFFF00"/>
                </a:solidFill>
                <a:latin typeface="黑体" pitchFamily="2" charset="-122"/>
                <a:ea typeface="黑体" pitchFamily="2" charset="-122"/>
              </a:rPr>
              <a:t>德国</a:t>
            </a:r>
            <a:r>
              <a:rPr lang="zh-CN" altLang="en-US" sz="3200" b="1" dirty="0">
                <a:solidFill>
                  <a:schemeClr val="bg1"/>
                </a:solidFill>
                <a:latin typeface="黑体" pitchFamily="2" charset="-122"/>
                <a:ea typeface="黑体" pitchFamily="2" charset="-122"/>
              </a:rPr>
              <a:t>取得了山东各地矿产的开采权。</a:t>
            </a:r>
          </a:p>
          <a:p>
            <a:pPr eaLnBrk="0" hangingPunct="0"/>
            <a:r>
              <a:rPr lang="zh-CN" altLang="en-US" sz="2800" b="1" dirty="0">
                <a:solidFill>
                  <a:schemeClr val="bg1"/>
                </a:solidFill>
                <a:latin typeface="黑体" pitchFamily="2" charset="-122"/>
                <a:ea typeface="黑体" pitchFamily="2" charset="-122"/>
              </a:rPr>
              <a:t>   </a:t>
            </a:r>
            <a:r>
              <a:rPr lang="en-US" altLang="zh-CN" sz="2800" b="1" dirty="0">
                <a:solidFill>
                  <a:schemeClr val="bg1"/>
                </a:solidFill>
                <a:latin typeface="华文楷体"/>
                <a:ea typeface="黑体" pitchFamily="2" charset="-122"/>
              </a:rPr>
              <a:t>——</a:t>
            </a:r>
            <a:r>
              <a:rPr lang="zh-CN" altLang="en-US" sz="2800" b="1" dirty="0">
                <a:solidFill>
                  <a:schemeClr val="bg1"/>
                </a:solidFill>
                <a:latin typeface="黑体" pitchFamily="2" charset="-122"/>
                <a:ea typeface="黑体" pitchFamily="2" charset="-122"/>
              </a:rPr>
              <a:t>选自</a:t>
            </a:r>
            <a:r>
              <a:rPr lang="en-US" altLang="zh-CN" sz="2800" b="1" dirty="0">
                <a:solidFill>
                  <a:schemeClr val="bg1"/>
                </a:solidFill>
                <a:latin typeface="黑体" pitchFamily="2" charset="-122"/>
                <a:ea typeface="黑体" pitchFamily="2" charset="-122"/>
              </a:rPr>
              <a:t>《</a:t>
            </a:r>
            <a:r>
              <a:rPr lang="zh-CN" altLang="en-US" sz="2800" b="1" dirty="0">
                <a:solidFill>
                  <a:schemeClr val="bg1"/>
                </a:solidFill>
                <a:latin typeface="黑体" pitchFamily="2" charset="-122"/>
                <a:ea typeface="黑体" pitchFamily="2" charset="-122"/>
              </a:rPr>
              <a:t>中国近代史</a:t>
            </a:r>
            <a:r>
              <a:rPr lang="en-US" altLang="zh-CN" sz="2800" b="1" dirty="0">
                <a:solidFill>
                  <a:schemeClr val="bg1"/>
                </a:solidFill>
                <a:latin typeface="黑体" pitchFamily="2" charset="-122"/>
                <a:ea typeface="黑体" pitchFamily="2" charset="-122"/>
              </a:rPr>
              <a:t>》</a:t>
            </a:r>
            <a:r>
              <a:rPr lang="zh-CN" altLang="en-US" sz="2800" b="1" dirty="0">
                <a:solidFill>
                  <a:schemeClr val="bg1"/>
                </a:solidFill>
                <a:latin typeface="黑体" pitchFamily="2" charset="-122"/>
                <a:ea typeface="黑体" pitchFamily="2" charset="-122"/>
              </a:rPr>
              <a:t>，中华书局</a:t>
            </a:r>
            <a:r>
              <a:rPr lang="en-US" altLang="zh-CN" sz="2800" b="1" dirty="0">
                <a:solidFill>
                  <a:schemeClr val="bg1"/>
                </a:solidFill>
                <a:latin typeface="黑体" pitchFamily="2" charset="-122"/>
                <a:ea typeface="黑体" pitchFamily="2" charset="-122"/>
              </a:rPr>
              <a:t>1983</a:t>
            </a:r>
            <a:r>
              <a:rPr lang="zh-CN" altLang="en-US" sz="2800" b="1" dirty="0">
                <a:solidFill>
                  <a:schemeClr val="bg1"/>
                </a:solidFill>
                <a:latin typeface="黑体" pitchFamily="2" charset="-122"/>
                <a:ea typeface="黑体" pitchFamily="2" charset="-122"/>
              </a:rPr>
              <a:t>年版。</a:t>
            </a:r>
          </a:p>
        </p:txBody>
      </p:sp>
      <p:sp>
        <p:nvSpPr>
          <p:cNvPr id="119811" name="Text Box 3"/>
          <p:cNvSpPr txBox="1">
            <a:spLocks noChangeArrowheads="1"/>
          </p:cNvSpPr>
          <p:nvPr/>
        </p:nvSpPr>
        <p:spPr bwMode="auto">
          <a:xfrm>
            <a:off x="0" y="4500570"/>
            <a:ext cx="9144000" cy="2529923"/>
          </a:xfrm>
          <a:prstGeom prst="rect">
            <a:avLst/>
          </a:prstGeom>
          <a:solidFill>
            <a:schemeClr val="tx1"/>
          </a:solidFill>
          <a:ln w="952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endParaRPr lang="en-US" altLang="zh-CN" sz="3600" b="1" dirty="0" smtClean="0">
              <a:solidFill>
                <a:srgbClr val="FFFF00"/>
              </a:solidFill>
              <a:latin typeface="黑体" pitchFamily="49" charset="-122"/>
              <a:ea typeface="黑体" pitchFamily="49" charset="-122"/>
            </a:endParaRPr>
          </a:p>
          <a:p>
            <a:pPr>
              <a:spcBef>
                <a:spcPct val="20000"/>
              </a:spcBef>
            </a:pPr>
            <a:r>
              <a:rPr lang="zh-CN" altLang="en-US" sz="3600" b="1" dirty="0" smtClean="0">
                <a:solidFill>
                  <a:srgbClr val="FFFF00"/>
                </a:solidFill>
                <a:latin typeface="黑体" pitchFamily="49" charset="-122"/>
                <a:ea typeface="黑体" pitchFamily="49" charset="-122"/>
              </a:rPr>
              <a:t>危害：掠夺</a:t>
            </a:r>
            <a:r>
              <a:rPr lang="zh-CN" altLang="en-US" sz="3600" b="1" dirty="0">
                <a:solidFill>
                  <a:srgbClr val="FFFF00"/>
                </a:solidFill>
                <a:latin typeface="黑体" pitchFamily="49" charset="-122"/>
                <a:ea typeface="黑体" pitchFamily="49" charset="-122"/>
              </a:rPr>
              <a:t>中国矿产资源，使中国重工业无从</a:t>
            </a:r>
            <a:r>
              <a:rPr lang="zh-CN" altLang="en-US" sz="3600" b="1" dirty="0" smtClean="0">
                <a:solidFill>
                  <a:srgbClr val="FFFF00"/>
                </a:solidFill>
                <a:latin typeface="黑体" pitchFamily="49" charset="-122"/>
                <a:ea typeface="黑体" pitchFamily="49" charset="-122"/>
              </a:rPr>
              <a:t>发展</a:t>
            </a:r>
            <a:endParaRPr lang="en-US" altLang="zh-CN" sz="3600" b="1" dirty="0" smtClean="0">
              <a:solidFill>
                <a:srgbClr val="FFFF00"/>
              </a:solidFill>
              <a:latin typeface="黑体" pitchFamily="49" charset="-122"/>
              <a:ea typeface="黑体" pitchFamily="49" charset="-122"/>
            </a:endParaRPr>
          </a:p>
          <a:p>
            <a:pPr>
              <a:spcBef>
                <a:spcPct val="20000"/>
              </a:spcBef>
            </a:pPr>
            <a:endParaRPr lang="zh-CN" altLang="en-US" sz="3600" b="1" dirty="0">
              <a:solidFill>
                <a:srgbClr val="FFFF00"/>
              </a:solidFill>
              <a:latin typeface="黑体" pitchFamily="49" charset="-122"/>
              <a:ea typeface="黑体" pitchFamily="49" charset="-122"/>
            </a:endParaRPr>
          </a:p>
        </p:txBody>
      </p:sp>
      <p:sp>
        <p:nvSpPr>
          <p:cNvPr id="119812" name="Text Box 4"/>
          <p:cNvSpPr txBox="1">
            <a:spLocks noChangeArrowheads="1"/>
          </p:cNvSpPr>
          <p:nvPr/>
        </p:nvSpPr>
        <p:spPr bwMode="auto">
          <a:xfrm>
            <a:off x="2051050" y="260350"/>
            <a:ext cx="5400675"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kumimoji="1" sz="2400">
                <a:solidFill>
                  <a:schemeClr val="tx1"/>
                </a:solidFill>
                <a:latin typeface="Times New Roman" pitchFamily="18" charset="0"/>
                <a:ea typeface="宋体" pitchFamily="2" charset="-122"/>
              </a:defRPr>
            </a:lvl1pPr>
            <a:lvl2pPr>
              <a:defRPr kumimoji="1" sz="24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400">
                <a:solidFill>
                  <a:schemeClr val="tx1"/>
                </a:solidFill>
                <a:latin typeface="Times New Roman" pitchFamily="18" charset="0"/>
                <a:ea typeface="宋体" pitchFamily="2" charset="-122"/>
              </a:defRPr>
            </a:lvl4pPr>
            <a:lvl5pPr>
              <a:defRPr kumimoji="1" sz="2400">
                <a:solidFill>
                  <a:schemeClr val="tx1"/>
                </a:solidFill>
                <a:latin typeface="Times New Roman" pitchFamily="18" charset="0"/>
                <a:ea typeface="宋体" pitchFamily="2" charset="-122"/>
              </a:defRPr>
            </a:lvl5pPr>
            <a:lvl6pPr fontAlgn="base">
              <a:spcBef>
                <a:spcPct val="0"/>
              </a:spcBef>
              <a:spcAft>
                <a:spcPct val="0"/>
              </a:spcAft>
              <a:defRPr kumimoji="1" sz="2400">
                <a:solidFill>
                  <a:schemeClr val="tx1"/>
                </a:solidFill>
                <a:latin typeface="Times New Roman" pitchFamily="18" charset="0"/>
                <a:ea typeface="宋体" pitchFamily="2" charset="-122"/>
              </a:defRPr>
            </a:lvl6pPr>
            <a:lvl7pPr fontAlgn="base">
              <a:spcBef>
                <a:spcPct val="0"/>
              </a:spcBef>
              <a:spcAft>
                <a:spcPct val="0"/>
              </a:spcAft>
              <a:defRPr kumimoji="1" sz="2400">
                <a:solidFill>
                  <a:schemeClr val="tx1"/>
                </a:solidFill>
                <a:latin typeface="Times New Roman" pitchFamily="18" charset="0"/>
                <a:ea typeface="宋体" pitchFamily="2" charset="-122"/>
              </a:defRPr>
            </a:lvl7pPr>
            <a:lvl8pPr fontAlgn="base">
              <a:spcBef>
                <a:spcPct val="0"/>
              </a:spcBef>
              <a:spcAft>
                <a:spcPct val="0"/>
              </a:spcAft>
              <a:defRPr kumimoji="1" sz="2400">
                <a:solidFill>
                  <a:schemeClr val="tx1"/>
                </a:solidFill>
                <a:latin typeface="Times New Roman" pitchFamily="18" charset="0"/>
                <a:ea typeface="宋体" pitchFamily="2" charset="-122"/>
              </a:defRPr>
            </a:lvl8pPr>
            <a:lvl9pPr fontAlgn="base">
              <a:spcBef>
                <a:spcPct val="0"/>
              </a:spcBef>
              <a:spcAft>
                <a:spcPct val="0"/>
              </a:spcAft>
              <a:defRPr kumimoji="1" sz="2400">
                <a:solidFill>
                  <a:schemeClr val="tx1"/>
                </a:solidFill>
                <a:latin typeface="Times New Roman" pitchFamily="18" charset="0"/>
                <a:ea typeface="宋体" pitchFamily="2" charset="-122"/>
              </a:defRPr>
            </a:lvl9pPr>
          </a:lstStyle>
          <a:p>
            <a:pPr>
              <a:lnSpc>
                <a:spcPct val="90000"/>
              </a:lnSpc>
              <a:spcBef>
                <a:spcPct val="50000"/>
              </a:spcBef>
              <a:buClr>
                <a:srgbClr val="996633"/>
              </a:buClr>
              <a:buSzPct val="70000"/>
              <a:buFont typeface="Wingdings" pitchFamily="2" charset="2"/>
              <a:buNone/>
            </a:pPr>
            <a:r>
              <a:rPr lang="zh-CN" altLang="en-US" sz="4000" b="1" dirty="0">
                <a:solidFill>
                  <a:schemeClr val="bg1"/>
                </a:solidFill>
                <a:latin typeface="黑体" pitchFamily="49" charset="-122"/>
                <a:ea typeface="黑体" pitchFamily="49" charset="-122"/>
              </a:rPr>
              <a:t>列强在中国争夺开矿权</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9811"/>
                                        </p:tgtEl>
                                        <p:attrNameLst>
                                          <p:attrName>style.visibility</p:attrName>
                                        </p:attrNameLst>
                                      </p:cBhvr>
                                      <p:to>
                                        <p:strVal val="visible"/>
                                      </p:to>
                                    </p:set>
                                    <p:animEffect transition="in" filter="blinds(horizontal)">
                                      <p:cBhvr>
                                        <p:cTn id="7" dur="500"/>
                                        <p:tgtEl>
                                          <p:spTgt spid="119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23906" name="Group 2"/>
          <p:cNvGraphicFramePr>
            <a:graphicFrameLocks noGrp="1"/>
          </p:cNvGraphicFramePr>
          <p:nvPr/>
        </p:nvGraphicFramePr>
        <p:xfrm>
          <a:off x="971550" y="1412875"/>
          <a:ext cx="7715250" cy="3881440"/>
        </p:xfrm>
        <a:graphic>
          <a:graphicData uri="http://schemas.openxmlformats.org/drawingml/2006/table">
            <a:tbl>
              <a:tblPr/>
              <a:tblGrid>
                <a:gridCol w="2166938"/>
                <a:gridCol w="2154237"/>
                <a:gridCol w="3394075"/>
              </a:tblGrid>
              <a:tr h="544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黑体" pitchFamily="2" charset="-122"/>
                          <a:ea typeface="黑体" pitchFamily="2" charset="-122"/>
                        </a:rPr>
                        <a:t>行业名称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行业数量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投资量的顺序</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73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矿业</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32家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英国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44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水电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19家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日本</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42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纺织</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16家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德国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44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食品</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39家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俄国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44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机器造船</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7家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黑体" pitchFamily="2" charset="-122"/>
                          <a:ea typeface="黑体" pitchFamily="2" charset="-122"/>
                        </a:rPr>
                        <a:t>资金合计</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黑体" pitchFamily="2" charset="-122"/>
                          <a:ea typeface="黑体" pitchFamily="2" charset="-122"/>
                        </a:rPr>
                        <a:t>1</a:t>
                      </a:r>
                      <a:r>
                        <a:rPr kumimoji="0" lang="en-US" altLang="zh-CN" sz="2800" b="1" i="0" u="none" strike="noStrike" cap="none" normalizeH="0" baseline="0" dirty="0" smtClean="0">
                          <a:ln>
                            <a:noFill/>
                          </a:ln>
                          <a:solidFill>
                            <a:schemeClr val="tx1"/>
                          </a:solidFill>
                          <a:effectLst/>
                          <a:latin typeface="黑体" pitchFamily="2" charset="-122"/>
                          <a:ea typeface="黑体" pitchFamily="2" charset="-122"/>
                        </a:rPr>
                        <a:t>.3</a:t>
                      </a:r>
                      <a:r>
                        <a:rPr kumimoji="0" lang="zh-CN" altLang="en-US" sz="2800" b="1" i="0" u="none" strike="noStrike" cap="none" normalizeH="0" baseline="0" dirty="0" smtClean="0">
                          <a:ln>
                            <a:noFill/>
                          </a:ln>
                          <a:solidFill>
                            <a:schemeClr val="tx1"/>
                          </a:solidFill>
                          <a:effectLst/>
                          <a:latin typeface="黑体" pitchFamily="2" charset="-122"/>
                          <a:ea typeface="黑体" pitchFamily="2" charset="-122"/>
                        </a:rPr>
                        <a:t>亿元</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587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共计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chemeClr val="tx1"/>
                          </a:solidFill>
                          <a:effectLst/>
                          <a:latin typeface="黑体" pitchFamily="2" charset="-122"/>
                          <a:ea typeface="黑体" pitchFamily="2" charset="-122"/>
                        </a:rPr>
                        <a:t>136家</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bl>
          </a:graphicData>
        </a:graphic>
      </p:graphicFrame>
      <p:sp>
        <p:nvSpPr>
          <p:cNvPr id="123939" name="Text Box 35"/>
          <p:cNvSpPr txBox="1">
            <a:spLocks noChangeArrowheads="1"/>
          </p:cNvSpPr>
          <p:nvPr/>
        </p:nvSpPr>
        <p:spPr bwMode="auto">
          <a:xfrm>
            <a:off x="5795963" y="333375"/>
            <a:ext cx="2833687" cy="82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kumimoji="1" lang="zh-CN" altLang="en-US" sz="2400" b="1">
                <a:solidFill>
                  <a:srgbClr val="800000"/>
                </a:solidFill>
                <a:latin typeface="宋体" pitchFamily="2" charset="-122"/>
              </a:rPr>
              <a:t>（投资在10万</a:t>
            </a:r>
          </a:p>
          <a:p>
            <a:pPr algn="ctr"/>
            <a:r>
              <a:rPr kumimoji="1" lang="zh-CN" altLang="en-US" sz="2400" b="1">
                <a:solidFill>
                  <a:srgbClr val="800000"/>
                </a:solidFill>
                <a:latin typeface="宋体" pitchFamily="2" charset="-122"/>
              </a:rPr>
              <a:t>元以上的）</a:t>
            </a:r>
          </a:p>
        </p:txBody>
      </p:sp>
      <p:sp>
        <p:nvSpPr>
          <p:cNvPr id="123940" name="WordArt 36"/>
          <p:cNvSpPr>
            <a:spLocks noChangeArrowheads="1" noChangeShapeType="1" noTextEdit="1"/>
          </p:cNvSpPr>
          <p:nvPr/>
        </p:nvSpPr>
        <p:spPr bwMode="auto">
          <a:xfrm>
            <a:off x="755650" y="333375"/>
            <a:ext cx="5472113" cy="654050"/>
          </a:xfrm>
          <a:prstGeom prst="rect">
            <a:avLst/>
          </a:prstGeom>
          <a:extLs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a:r>
              <a:rPr lang="en-US" altLang="zh-CN" sz="3600" kern="10">
                <a:ln w="9525">
                  <a:solidFill>
                    <a:srgbClr val="000000"/>
                  </a:solidFill>
                  <a:round/>
                  <a:headEnd/>
                  <a:tailEnd/>
                </a:ln>
                <a:gradFill rotWithShape="0">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华文新魏"/>
                <a:ea typeface="华文新魏"/>
              </a:rPr>
              <a:t>1895-1913</a:t>
            </a:r>
            <a:r>
              <a:rPr lang="zh-CN" altLang="en-US" sz="3600" kern="10">
                <a:ln w="9525">
                  <a:solidFill>
                    <a:srgbClr val="000000"/>
                  </a:solidFill>
                  <a:round/>
                  <a:headEnd/>
                  <a:tailEnd/>
                </a:ln>
                <a:gradFill rotWithShape="0">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华文新魏"/>
                <a:ea typeface="华文新魏"/>
              </a:rPr>
              <a:t>年一些国家在华开办的企业</a:t>
            </a:r>
          </a:p>
        </p:txBody>
      </p:sp>
      <p:sp>
        <p:nvSpPr>
          <p:cNvPr id="123942" name="Text Box 38">
            <a:hlinkClick r:id="" action="ppaction://noaction" highlightClick="1"/>
            <a:hlinkHover r:id="" action="ppaction://noaction" highlightClick="1"/>
          </p:cNvPr>
          <p:cNvSpPr txBox="1">
            <a:spLocks noChangeArrowheads="1"/>
          </p:cNvSpPr>
          <p:nvPr/>
        </p:nvSpPr>
        <p:spPr bwMode="auto">
          <a:xfrm>
            <a:off x="71406" y="5300505"/>
            <a:ext cx="9001156" cy="1200329"/>
          </a:xfrm>
          <a:prstGeom prst="rect">
            <a:avLst/>
          </a:prstGeom>
          <a:solidFill>
            <a:schemeClr val="tx1"/>
          </a:solidFill>
          <a:ln w="952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20000"/>
              </a:spcBef>
            </a:pPr>
            <a:r>
              <a:rPr lang="zh-CN" altLang="en-US" sz="3600" b="1" dirty="0" smtClean="0">
                <a:solidFill>
                  <a:srgbClr val="FFFF00"/>
                </a:solidFill>
                <a:latin typeface="黑体" pitchFamily="49" charset="-122"/>
                <a:ea typeface="黑体" pitchFamily="49" charset="-122"/>
              </a:rPr>
              <a:t>危害：直接</a:t>
            </a:r>
            <a:r>
              <a:rPr lang="zh-CN" altLang="en-US" sz="3600" b="1" dirty="0">
                <a:solidFill>
                  <a:srgbClr val="FFFF00"/>
                </a:solidFill>
                <a:latin typeface="黑体" pitchFamily="49" charset="-122"/>
                <a:ea typeface="黑体" pitchFamily="49" charset="-122"/>
              </a:rPr>
              <a:t>利用中国廉价原料和劳动力</a:t>
            </a:r>
            <a:r>
              <a:rPr lang="en-US" altLang="zh-CN" sz="3600" b="1" dirty="0">
                <a:solidFill>
                  <a:srgbClr val="FFFF00"/>
                </a:solidFill>
                <a:latin typeface="黑体" pitchFamily="49" charset="-122"/>
                <a:ea typeface="黑体" pitchFamily="49" charset="-122"/>
              </a:rPr>
              <a:t>,</a:t>
            </a:r>
            <a:r>
              <a:rPr lang="zh-CN" altLang="en-US" sz="3600" b="1" dirty="0">
                <a:solidFill>
                  <a:srgbClr val="FFFF00"/>
                </a:solidFill>
                <a:latin typeface="黑体" pitchFamily="49" charset="-122"/>
                <a:ea typeface="黑体" pitchFamily="49" charset="-122"/>
              </a:rPr>
              <a:t>占领中国市场，严重阻碍中国民族工业的发展</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3942"/>
                                        </p:tgtEl>
                                        <p:attrNameLst>
                                          <p:attrName>style.visibility</p:attrName>
                                        </p:attrNameLst>
                                      </p:cBhvr>
                                      <p:to>
                                        <p:strVal val="visible"/>
                                      </p:to>
                                    </p:set>
                                    <p:animEffect transition="in" filter="barn(inVertical)">
                                      <p:cBhvr>
                                        <p:cTn id="7" dur="500"/>
                                        <p:tgtEl>
                                          <p:spTgt spid="123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42"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755650" y="115888"/>
            <a:ext cx="7272338" cy="1200329"/>
          </a:xfrm>
          <a:prstGeom prst="rect">
            <a:avLst/>
          </a:prstGeom>
          <a:noFill/>
          <a:ln w="952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kumimoji="1" lang="zh-CN" altLang="en-US" sz="3600" b="1" dirty="0">
                <a:solidFill>
                  <a:schemeClr val="bg1"/>
                </a:solidFill>
                <a:latin typeface="黑体" pitchFamily="2" charset="-122"/>
                <a:ea typeface="黑体" pitchFamily="2" charset="-122"/>
              </a:rPr>
              <a:t>这几种资本输出的方式分别对当时的中国造成哪些危害？</a:t>
            </a:r>
          </a:p>
        </p:txBody>
      </p:sp>
      <p:sp>
        <p:nvSpPr>
          <p:cNvPr id="51234" name="Rectangle 34"/>
          <p:cNvSpPr>
            <a:spLocks noChangeArrowheads="1"/>
          </p:cNvSpPr>
          <p:nvPr/>
        </p:nvSpPr>
        <p:spPr bwMode="auto">
          <a:xfrm>
            <a:off x="288925" y="5229225"/>
            <a:ext cx="8675688" cy="1190625"/>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kumimoji="1" lang="zh-CN" altLang="en-US" sz="3600" b="1" dirty="0">
                <a:latin typeface="黑体" pitchFamily="2" charset="-122"/>
                <a:ea typeface="黑体" pitchFamily="2" charset="-122"/>
              </a:rPr>
              <a:t>  总之，列强通过资本输出加强了对中国</a:t>
            </a:r>
            <a:r>
              <a:rPr kumimoji="1" lang="zh-CN" altLang="en-US" sz="3600" b="1" dirty="0">
                <a:solidFill>
                  <a:srgbClr val="FF0000"/>
                </a:solidFill>
                <a:latin typeface="黑体" pitchFamily="2" charset="-122"/>
                <a:ea typeface="黑体" pitchFamily="2" charset="-122"/>
              </a:rPr>
              <a:t>经济、政治</a:t>
            </a:r>
            <a:r>
              <a:rPr kumimoji="1" lang="zh-CN" altLang="en-US" sz="3600" b="1" dirty="0">
                <a:latin typeface="黑体" pitchFamily="2" charset="-122"/>
                <a:ea typeface="黑体" pitchFamily="2" charset="-122"/>
              </a:rPr>
              <a:t>的控制，使民族危机加深。</a:t>
            </a:r>
          </a:p>
        </p:txBody>
      </p:sp>
      <p:sp>
        <p:nvSpPr>
          <p:cNvPr id="51236" name="Text Box 36"/>
          <p:cNvSpPr txBox="1">
            <a:spLocks noChangeArrowheads="1"/>
          </p:cNvSpPr>
          <p:nvPr/>
        </p:nvSpPr>
        <p:spPr bwMode="auto">
          <a:xfrm>
            <a:off x="0" y="1441450"/>
            <a:ext cx="9396413" cy="37163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kumimoji="1" lang="zh-CN" altLang="en-US" sz="3600" b="1" dirty="0">
                <a:solidFill>
                  <a:srgbClr val="FFFF00"/>
                </a:solidFill>
                <a:latin typeface="Times New Roman" pitchFamily="18" charset="0"/>
                <a:ea typeface="黑体" pitchFamily="2" charset="-122"/>
              </a:rPr>
              <a:t>①借款：</a:t>
            </a:r>
            <a:r>
              <a:rPr kumimoji="1" lang="zh-CN" altLang="en-US" sz="3600" b="1" dirty="0">
                <a:solidFill>
                  <a:schemeClr val="bg1"/>
                </a:solidFill>
                <a:latin typeface="Times New Roman" pitchFamily="18" charset="0"/>
                <a:ea typeface="黑体" pitchFamily="2" charset="-122"/>
              </a:rPr>
              <a:t>列强控制了中国的经济命脉</a:t>
            </a:r>
            <a:r>
              <a:rPr kumimoji="1" lang="en-US" altLang="zh-CN" sz="3600" b="1" dirty="0">
                <a:solidFill>
                  <a:schemeClr val="bg1"/>
                </a:solidFill>
                <a:latin typeface="Times New Roman" pitchFamily="18" charset="0"/>
                <a:ea typeface="黑体" pitchFamily="2" charset="-122"/>
              </a:rPr>
              <a:t>,</a:t>
            </a:r>
            <a:r>
              <a:rPr kumimoji="1" lang="zh-CN" altLang="en-US" sz="3600" b="1" dirty="0">
                <a:solidFill>
                  <a:schemeClr val="bg1"/>
                </a:solidFill>
                <a:latin typeface="Times New Roman" pitchFamily="18" charset="0"/>
                <a:ea typeface="黑体" pitchFamily="2" charset="-122"/>
              </a:rPr>
              <a:t>扩大了在华的政治势力</a:t>
            </a:r>
          </a:p>
          <a:p>
            <a:pPr>
              <a:spcBef>
                <a:spcPct val="20000"/>
              </a:spcBef>
            </a:pPr>
            <a:r>
              <a:rPr kumimoji="1" lang="zh-CN" altLang="en-US" sz="3600" b="1" dirty="0">
                <a:solidFill>
                  <a:srgbClr val="FFFF00"/>
                </a:solidFill>
                <a:latin typeface="Times New Roman" pitchFamily="18" charset="0"/>
                <a:ea typeface="黑体" pitchFamily="2" charset="-122"/>
              </a:rPr>
              <a:t>②修路：</a:t>
            </a:r>
            <a:r>
              <a:rPr kumimoji="1" lang="zh-CN" altLang="en-US" sz="3600" b="1" dirty="0">
                <a:solidFill>
                  <a:schemeClr val="bg1"/>
                </a:solidFill>
                <a:latin typeface="Times New Roman" pitchFamily="18" charset="0"/>
                <a:ea typeface="黑体" pitchFamily="2" charset="-122"/>
              </a:rPr>
              <a:t>列强控制了铁路沿线土地和资源</a:t>
            </a:r>
          </a:p>
          <a:p>
            <a:pPr>
              <a:spcBef>
                <a:spcPct val="20000"/>
              </a:spcBef>
            </a:pPr>
            <a:r>
              <a:rPr kumimoji="1" lang="zh-CN" altLang="en-US" sz="3600" b="1" dirty="0">
                <a:solidFill>
                  <a:srgbClr val="FFFF00"/>
                </a:solidFill>
                <a:latin typeface="Times New Roman" pitchFamily="18" charset="0"/>
                <a:ea typeface="黑体" pitchFamily="2" charset="-122"/>
              </a:rPr>
              <a:t>③开矿：</a:t>
            </a:r>
            <a:r>
              <a:rPr kumimoji="1" lang="zh-CN" altLang="en-US" sz="3600" b="1" dirty="0">
                <a:solidFill>
                  <a:schemeClr val="bg1"/>
                </a:solidFill>
                <a:latin typeface="Times New Roman" pitchFamily="18" charset="0"/>
                <a:ea typeface="黑体" pitchFamily="2" charset="-122"/>
              </a:rPr>
              <a:t>掠夺矿藏，使中国重工业无从发展</a:t>
            </a:r>
          </a:p>
          <a:p>
            <a:pPr>
              <a:spcBef>
                <a:spcPct val="20000"/>
              </a:spcBef>
            </a:pPr>
            <a:r>
              <a:rPr kumimoji="1" lang="zh-CN" altLang="en-US" sz="3600" b="1" dirty="0">
                <a:solidFill>
                  <a:srgbClr val="FFFF00"/>
                </a:solidFill>
                <a:latin typeface="Times New Roman" pitchFamily="18" charset="0"/>
                <a:ea typeface="黑体" pitchFamily="2" charset="-122"/>
              </a:rPr>
              <a:t>④设厂：</a:t>
            </a:r>
            <a:r>
              <a:rPr kumimoji="1" lang="zh-CN" altLang="en-US" sz="3600" b="1" dirty="0">
                <a:solidFill>
                  <a:schemeClr val="bg1"/>
                </a:solidFill>
                <a:latin typeface="Times New Roman" pitchFamily="18" charset="0"/>
                <a:ea typeface="黑体" pitchFamily="2" charset="-122"/>
              </a:rPr>
              <a:t>直接利用中国廉价原料和劳动力</a:t>
            </a:r>
            <a:r>
              <a:rPr kumimoji="1" lang="en-US" altLang="zh-CN" sz="3600" b="1" dirty="0">
                <a:solidFill>
                  <a:schemeClr val="bg1"/>
                </a:solidFill>
                <a:latin typeface="Times New Roman" pitchFamily="18" charset="0"/>
                <a:ea typeface="黑体" pitchFamily="2" charset="-122"/>
              </a:rPr>
              <a:t>,</a:t>
            </a:r>
            <a:r>
              <a:rPr kumimoji="1" lang="zh-CN" altLang="en-US" sz="3600" b="1" dirty="0">
                <a:solidFill>
                  <a:schemeClr val="bg1"/>
                </a:solidFill>
                <a:latin typeface="Times New Roman" pitchFamily="18" charset="0"/>
                <a:ea typeface="黑体" pitchFamily="2" charset="-122"/>
              </a:rPr>
              <a:t>占领中国市场，严重阻碍中国民族工业的发展</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36">
                                            <p:txEl>
                                              <p:pRg st="0" end="0"/>
                                            </p:txEl>
                                          </p:spTgt>
                                        </p:tgtEl>
                                        <p:attrNameLst>
                                          <p:attrName>style.visibility</p:attrName>
                                        </p:attrNameLst>
                                      </p:cBhvr>
                                      <p:to>
                                        <p:strVal val="visible"/>
                                      </p:to>
                                    </p:set>
                                    <p:animEffect transition="in" filter="blinds(horizontal)">
                                      <p:cBhvr>
                                        <p:cTn id="7" dur="500"/>
                                        <p:tgtEl>
                                          <p:spTgt spid="5123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36">
                                            <p:txEl>
                                              <p:pRg st="1" end="1"/>
                                            </p:txEl>
                                          </p:spTgt>
                                        </p:tgtEl>
                                        <p:attrNameLst>
                                          <p:attrName>style.visibility</p:attrName>
                                        </p:attrNameLst>
                                      </p:cBhvr>
                                      <p:to>
                                        <p:strVal val="visible"/>
                                      </p:to>
                                    </p:set>
                                    <p:animEffect transition="in" filter="blinds(horizontal)">
                                      <p:cBhvr>
                                        <p:cTn id="12" dur="500"/>
                                        <p:tgtEl>
                                          <p:spTgt spid="5123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1236">
                                            <p:txEl>
                                              <p:pRg st="2" end="2"/>
                                            </p:txEl>
                                          </p:spTgt>
                                        </p:tgtEl>
                                        <p:attrNameLst>
                                          <p:attrName>style.visibility</p:attrName>
                                        </p:attrNameLst>
                                      </p:cBhvr>
                                      <p:to>
                                        <p:strVal val="visible"/>
                                      </p:to>
                                    </p:set>
                                    <p:animEffect transition="in" filter="blinds(horizontal)">
                                      <p:cBhvr>
                                        <p:cTn id="17" dur="500"/>
                                        <p:tgtEl>
                                          <p:spTgt spid="5123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36">
                                            <p:txEl>
                                              <p:pRg st="3" end="3"/>
                                            </p:txEl>
                                          </p:spTgt>
                                        </p:tgtEl>
                                        <p:attrNameLst>
                                          <p:attrName>style.visibility</p:attrName>
                                        </p:attrNameLst>
                                      </p:cBhvr>
                                      <p:to>
                                        <p:strVal val="visible"/>
                                      </p:to>
                                    </p:set>
                                    <p:animEffect transition="in" filter="blinds(horizontal)">
                                      <p:cBhvr>
                                        <p:cTn id="22" dur="500"/>
                                        <p:tgtEl>
                                          <p:spTgt spid="5123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1234"/>
                                        </p:tgtEl>
                                        <p:attrNameLst>
                                          <p:attrName>style.visibility</p:attrName>
                                        </p:attrNameLst>
                                      </p:cBhvr>
                                      <p:to>
                                        <p:strVal val="visible"/>
                                      </p:to>
                                    </p:set>
                                    <p:animEffect transition="in" filter="fade">
                                      <p:cBhvr>
                                        <p:cTn id="27" dur="1000"/>
                                        <p:tgtEl>
                                          <p:spTgt spid="51234"/>
                                        </p:tgtEl>
                                      </p:cBhvr>
                                    </p:animEffect>
                                    <p:anim calcmode="lin" valueType="num">
                                      <p:cBhvr>
                                        <p:cTn id="28" dur="1000" fill="hold"/>
                                        <p:tgtEl>
                                          <p:spTgt spid="51234"/>
                                        </p:tgtEl>
                                        <p:attrNameLst>
                                          <p:attrName>ppt_x</p:attrName>
                                        </p:attrNameLst>
                                      </p:cBhvr>
                                      <p:tavLst>
                                        <p:tav tm="0">
                                          <p:val>
                                            <p:strVal val="#ppt_x"/>
                                          </p:val>
                                        </p:tav>
                                        <p:tav tm="100000">
                                          <p:val>
                                            <p:strVal val="#ppt_x"/>
                                          </p:val>
                                        </p:tav>
                                      </p:tavLst>
                                    </p:anim>
                                    <p:anim calcmode="lin" valueType="num">
                                      <p:cBhvr>
                                        <p:cTn id="29" dur="1000" fill="hold"/>
                                        <p:tgtEl>
                                          <p:spTgt spid="512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4" grpId="0" animBg="1"/>
      <p:bldP spid="5123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22924" name="Group 44"/>
          <p:cNvGraphicFramePr>
            <a:graphicFrameLocks noGrp="1"/>
          </p:cNvGraphicFramePr>
          <p:nvPr/>
        </p:nvGraphicFramePr>
        <p:xfrm>
          <a:off x="5435600" y="117475"/>
          <a:ext cx="3635375" cy="6502402"/>
        </p:xfrm>
        <a:graphic>
          <a:graphicData uri="http://schemas.openxmlformats.org/drawingml/2006/table">
            <a:tbl>
              <a:tblPr/>
              <a:tblGrid>
                <a:gridCol w="1158875"/>
                <a:gridCol w="2476500"/>
              </a:tblGrid>
              <a:tr h="647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dirty="0" smtClean="0">
                          <a:ln>
                            <a:noFill/>
                          </a:ln>
                          <a:solidFill>
                            <a:srgbClr val="800000"/>
                          </a:solidFill>
                          <a:effectLst/>
                          <a:latin typeface="Arial" pitchFamily="34" charset="0"/>
                          <a:ea typeface="黑体" pitchFamily="2" charset="-122"/>
                        </a:rPr>
                        <a:t>国别</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rgbClr val="800000"/>
                          </a:solidFill>
                          <a:effectLst/>
                          <a:latin typeface="Arial" pitchFamily="34" charset="0"/>
                          <a:ea typeface="黑体" pitchFamily="2" charset="-122"/>
                        </a:rPr>
                        <a:t>势力范围</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10398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黑体" pitchFamily="2" charset="-122"/>
                        </a:rPr>
                        <a:t>俄</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smtClean="0">
                        <a:ln>
                          <a:noFill/>
                        </a:ln>
                        <a:solidFill>
                          <a:schemeClr val="tx1"/>
                        </a:solidFill>
                        <a:effectLst/>
                        <a:latin typeface="Arial" pitchFamily="34"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1022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黑体" pitchFamily="2" charset="-122"/>
                        </a:rPr>
                        <a:t>英</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smtClean="0">
                        <a:ln>
                          <a:noFill/>
                        </a:ln>
                        <a:solidFill>
                          <a:schemeClr val="tx1"/>
                        </a:solidFill>
                        <a:effectLst/>
                        <a:latin typeface="Arial" pitchFamily="34"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18113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3200" b="1" i="0" u="none" strike="noStrike" cap="none" normalizeH="0" baseline="0" smtClean="0">
                          <a:ln>
                            <a:noFill/>
                          </a:ln>
                          <a:solidFill>
                            <a:schemeClr val="tx1"/>
                          </a:solidFill>
                          <a:effectLst/>
                          <a:latin typeface="Arial" pitchFamily="34" charset="0"/>
                          <a:ea typeface="黑体" pitchFamily="2" charset="-122"/>
                        </a:rPr>
                        <a:t>法</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smtClean="0">
                        <a:ln>
                          <a:noFill/>
                        </a:ln>
                        <a:solidFill>
                          <a:schemeClr val="tx1"/>
                        </a:solidFill>
                        <a:effectLst/>
                        <a:latin typeface="Arial" pitchFamily="34" charset="0"/>
                        <a:ea typeface="黑体" pitchFamily="2"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smtClean="0">
                        <a:ln>
                          <a:noFill/>
                        </a:ln>
                        <a:solidFill>
                          <a:schemeClr val="tx1"/>
                        </a:solidFill>
                        <a:effectLst/>
                        <a:latin typeface="Arial" pitchFamily="34"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1020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黑体" pitchFamily="2" charset="-122"/>
                        </a:rPr>
                        <a:t>德</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dirty="0" smtClean="0">
                        <a:ln>
                          <a:noFill/>
                        </a:ln>
                        <a:solidFill>
                          <a:schemeClr val="tx1"/>
                        </a:solidFill>
                        <a:effectLst/>
                        <a:latin typeface="Arial" pitchFamily="34"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960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dirty="0" smtClean="0">
                          <a:ln>
                            <a:noFill/>
                          </a:ln>
                          <a:solidFill>
                            <a:schemeClr val="tx1"/>
                          </a:solidFill>
                          <a:effectLst/>
                          <a:latin typeface="Arial" pitchFamily="34" charset="0"/>
                          <a:ea typeface="黑体" pitchFamily="2" charset="-122"/>
                        </a:rPr>
                        <a:t>日</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zh-CN" altLang="en-US" sz="3200" b="1" i="0" u="none" strike="noStrike" cap="none" normalizeH="0" baseline="0" smtClean="0">
                        <a:ln>
                          <a:noFill/>
                        </a:ln>
                        <a:solidFill>
                          <a:schemeClr val="tx1"/>
                        </a:solidFill>
                        <a:effectLst/>
                        <a:latin typeface="Arial" pitchFamily="34" charset="0"/>
                        <a:ea typeface="黑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bl>
          </a:graphicData>
        </a:graphic>
      </p:graphicFrame>
      <p:pic>
        <p:nvPicPr>
          <p:cNvPr id="122905" name="Picture 25" descr="20050923161814842"/>
          <p:cNvPicPr>
            <a:picLocks noChangeAspect="1" noChangeArrowheads="1"/>
          </p:cNvPicPr>
          <p:nvPr/>
        </p:nvPicPr>
        <p:blipFill>
          <a:blip r:embed="rId2">
            <a:extLst>
              <a:ext uri="{28A0092B-C50C-407E-A947-70E740481C1C}">
                <a14:useLocalDpi xmlns="" xmlns:a14="http://schemas.microsoft.com/office/drawing/2010/main" val="0"/>
              </a:ext>
            </a:extLst>
          </a:blip>
          <a:srcRect l="10556" t="13380" r="9300" b="7004"/>
          <a:stretch>
            <a:fillRect/>
          </a:stretch>
        </p:blipFill>
        <p:spPr bwMode="auto">
          <a:xfrm>
            <a:off x="-71470" y="0"/>
            <a:ext cx="5472113"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907" name="Text Box 27"/>
          <p:cNvSpPr txBox="1">
            <a:spLocks noChangeArrowheads="1"/>
          </p:cNvSpPr>
          <p:nvPr/>
        </p:nvSpPr>
        <p:spPr bwMode="auto">
          <a:xfrm>
            <a:off x="6011863" y="765175"/>
            <a:ext cx="3455987" cy="10175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zh-CN" altLang="en-US" sz="3200" b="1">
                <a:latin typeface="黑体" pitchFamily="2" charset="-122"/>
                <a:ea typeface="黑体" pitchFamily="2" charset="-122"/>
              </a:rPr>
              <a:t>东北地区</a:t>
            </a:r>
          </a:p>
          <a:p>
            <a:pPr algn="ctr">
              <a:spcBef>
                <a:spcPct val="20000"/>
              </a:spcBef>
            </a:pPr>
            <a:r>
              <a:rPr lang="en-US" altLang="zh-CN" sz="2400" b="1">
                <a:latin typeface="黑体" pitchFamily="2" charset="-122"/>
                <a:ea typeface="黑体" pitchFamily="2" charset="-122"/>
              </a:rPr>
              <a:t>(</a:t>
            </a:r>
            <a:r>
              <a:rPr lang="zh-CN" altLang="en-US" sz="2400" b="1">
                <a:latin typeface="黑体" pitchFamily="2" charset="-122"/>
                <a:ea typeface="黑体" pitchFamily="2" charset="-122"/>
              </a:rPr>
              <a:t>强租旅顺大连</a:t>
            </a:r>
            <a:r>
              <a:rPr lang="en-US" altLang="zh-CN" sz="2400" b="1">
                <a:latin typeface="黑体" pitchFamily="2" charset="-122"/>
                <a:ea typeface="黑体" pitchFamily="2" charset="-122"/>
              </a:rPr>
              <a:t>)</a:t>
            </a:r>
            <a:endParaRPr kumimoji="1" lang="zh-CN" altLang="en-US" sz="3200" b="1">
              <a:latin typeface="黑体" pitchFamily="2" charset="-122"/>
              <a:ea typeface="黑体" pitchFamily="2" charset="-122"/>
            </a:endParaRPr>
          </a:p>
        </p:txBody>
      </p:sp>
      <p:sp>
        <p:nvSpPr>
          <p:cNvPr id="122909" name="Rectangle 29"/>
          <p:cNvSpPr>
            <a:spLocks noChangeArrowheads="1"/>
          </p:cNvSpPr>
          <p:nvPr/>
        </p:nvSpPr>
        <p:spPr bwMode="auto">
          <a:xfrm>
            <a:off x="6300788" y="1773238"/>
            <a:ext cx="3114675" cy="10175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zh-CN" altLang="en-US" sz="3200" b="1">
                <a:latin typeface="黑体" pitchFamily="2" charset="-122"/>
                <a:ea typeface="黑体" pitchFamily="2" charset="-122"/>
              </a:rPr>
              <a:t>长江流域</a:t>
            </a:r>
          </a:p>
          <a:p>
            <a:pPr algn="ctr">
              <a:spcBef>
                <a:spcPct val="20000"/>
              </a:spcBef>
            </a:pPr>
            <a:r>
              <a:rPr lang="en-US" altLang="zh-CN" sz="2400" b="1">
                <a:latin typeface="黑体" pitchFamily="2" charset="-122"/>
                <a:ea typeface="黑体" pitchFamily="2" charset="-122"/>
              </a:rPr>
              <a:t>(</a:t>
            </a:r>
            <a:r>
              <a:rPr lang="zh-CN" altLang="en-US" sz="2400" b="1">
                <a:latin typeface="黑体" pitchFamily="2" charset="-122"/>
                <a:ea typeface="黑体" pitchFamily="2" charset="-122"/>
              </a:rPr>
              <a:t>强租新界威海卫</a:t>
            </a:r>
            <a:r>
              <a:rPr lang="en-US" altLang="zh-CN" sz="2400" b="1">
                <a:latin typeface="黑体" pitchFamily="2" charset="-122"/>
                <a:ea typeface="黑体" pitchFamily="2" charset="-122"/>
              </a:rPr>
              <a:t>)</a:t>
            </a:r>
            <a:endParaRPr lang="zh-CN" altLang="en-US" sz="3200" b="1">
              <a:latin typeface="黑体" pitchFamily="2" charset="-122"/>
              <a:ea typeface="黑体" pitchFamily="2" charset="-122"/>
            </a:endParaRPr>
          </a:p>
        </p:txBody>
      </p:sp>
      <p:sp>
        <p:nvSpPr>
          <p:cNvPr id="122911" name="Rectangle 31"/>
          <p:cNvSpPr>
            <a:spLocks noChangeArrowheads="1"/>
          </p:cNvSpPr>
          <p:nvPr/>
        </p:nvSpPr>
        <p:spPr bwMode="auto">
          <a:xfrm>
            <a:off x="6588125" y="2997200"/>
            <a:ext cx="2476500" cy="1504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3200" b="1">
                <a:latin typeface="黑体" pitchFamily="2" charset="-122"/>
                <a:ea typeface="黑体" pitchFamily="2" charset="-122"/>
              </a:rPr>
              <a:t>广东、广西</a:t>
            </a:r>
          </a:p>
          <a:p>
            <a:pPr algn="ctr"/>
            <a:r>
              <a:rPr lang="zh-CN" altLang="en-US" sz="3200" b="1">
                <a:latin typeface="黑体" pitchFamily="2" charset="-122"/>
                <a:ea typeface="黑体" pitchFamily="2" charset="-122"/>
              </a:rPr>
              <a:t>和云南</a:t>
            </a:r>
          </a:p>
          <a:p>
            <a:pPr algn="ctr">
              <a:spcBef>
                <a:spcPct val="20000"/>
              </a:spcBef>
            </a:pPr>
            <a:r>
              <a:rPr lang="en-US" altLang="zh-CN" sz="2400" b="1">
                <a:latin typeface="黑体" pitchFamily="2" charset="-122"/>
                <a:ea typeface="黑体" pitchFamily="2" charset="-122"/>
              </a:rPr>
              <a:t>(</a:t>
            </a:r>
            <a:r>
              <a:rPr lang="zh-CN" altLang="en-US" sz="2400" b="1">
                <a:latin typeface="黑体" pitchFamily="2" charset="-122"/>
                <a:ea typeface="黑体" pitchFamily="2" charset="-122"/>
              </a:rPr>
              <a:t>强租广州湾</a:t>
            </a:r>
            <a:r>
              <a:rPr lang="en-US" altLang="zh-CN" sz="2400" b="1">
                <a:latin typeface="黑体" pitchFamily="2" charset="-122"/>
                <a:ea typeface="黑体" pitchFamily="2" charset="-122"/>
              </a:rPr>
              <a:t>)</a:t>
            </a:r>
            <a:endParaRPr lang="zh-CN" altLang="en-US" sz="3200" b="1">
              <a:latin typeface="黑体" pitchFamily="2" charset="-122"/>
              <a:ea typeface="黑体" pitchFamily="2" charset="-122"/>
            </a:endParaRPr>
          </a:p>
        </p:txBody>
      </p:sp>
      <p:sp>
        <p:nvSpPr>
          <p:cNvPr id="122913" name="Rectangle 33"/>
          <p:cNvSpPr>
            <a:spLocks noChangeArrowheads="1"/>
          </p:cNvSpPr>
          <p:nvPr/>
        </p:nvSpPr>
        <p:spPr bwMode="auto">
          <a:xfrm>
            <a:off x="6516688" y="4643438"/>
            <a:ext cx="2484437" cy="10175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zh-CN" altLang="en-US" sz="3200" b="1">
                <a:latin typeface="黑体" pitchFamily="2" charset="-122"/>
                <a:ea typeface="黑体" pitchFamily="2" charset="-122"/>
              </a:rPr>
              <a:t>山东</a:t>
            </a:r>
          </a:p>
          <a:p>
            <a:pPr algn="ctr">
              <a:spcBef>
                <a:spcPct val="20000"/>
              </a:spcBef>
            </a:pPr>
            <a:r>
              <a:rPr lang="en-US" altLang="zh-CN" sz="2400" b="1">
                <a:latin typeface="黑体" pitchFamily="2" charset="-122"/>
                <a:ea typeface="黑体" pitchFamily="2" charset="-122"/>
              </a:rPr>
              <a:t>(</a:t>
            </a:r>
            <a:r>
              <a:rPr lang="zh-CN" altLang="en-US" sz="2400" b="1">
                <a:latin typeface="黑体" pitchFamily="2" charset="-122"/>
                <a:ea typeface="黑体" pitchFamily="2" charset="-122"/>
              </a:rPr>
              <a:t>强租胶州湾</a:t>
            </a:r>
            <a:r>
              <a:rPr lang="en-US" altLang="zh-CN" sz="2400" b="1">
                <a:latin typeface="黑体" pitchFamily="2" charset="-122"/>
                <a:ea typeface="黑体" pitchFamily="2" charset="-122"/>
              </a:rPr>
              <a:t>)</a:t>
            </a:r>
          </a:p>
        </p:txBody>
      </p:sp>
      <p:sp>
        <p:nvSpPr>
          <p:cNvPr id="122915" name="Rectangle 35"/>
          <p:cNvSpPr>
            <a:spLocks noChangeArrowheads="1"/>
          </p:cNvSpPr>
          <p:nvPr/>
        </p:nvSpPr>
        <p:spPr bwMode="auto">
          <a:xfrm>
            <a:off x="6478588" y="5651500"/>
            <a:ext cx="2665412" cy="10175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zh-CN" altLang="en-US" sz="3200" b="1">
                <a:latin typeface="黑体" pitchFamily="2" charset="-122"/>
                <a:ea typeface="黑体" pitchFamily="2" charset="-122"/>
              </a:rPr>
              <a:t>福建</a:t>
            </a:r>
          </a:p>
          <a:p>
            <a:pPr algn="ctr">
              <a:spcBef>
                <a:spcPct val="20000"/>
              </a:spcBef>
            </a:pPr>
            <a:r>
              <a:rPr lang="en-US" altLang="zh-CN" sz="2400" b="1">
                <a:latin typeface="黑体" pitchFamily="2" charset="-122"/>
                <a:ea typeface="黑体" pitchFamily="2" charset="-122"/>
              </a:rPr>
              <a:t>(</a:t>
            </a:r>
            <a:r>
              <a:rPr lang="zh-CN" altLang="en-US" sz="2400" b="1">
                <a:latin typeface="黑体" pitchFamily="2" charset="-122"/>
                <a:ea typeface="黑体" pitchFamily="2" charset="-122"/>
              </a:rPr>
              <a:t>割占台、澎</a:t>
            </a:r>
            <a:r>
              <a:rPr lang="en-US" altLang="zh-CN" sz="2400" b="1">
                <a:latin typeface="黑体" pitchFamily="2" charset="-122"/>
                <a:ea typeface="黑体" pitchFamily="2" charset="-122"/>
              </a:rPr>
              <a:t>)</a:t>
            </a:r>
            <a:endParaRPr lang="zh-CN" altLang="en-US" sz="3200" b="1">
              <a:latin typeface="黑体"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nodeType="clickEffect">
                                  <p:stCondLst>
                                    <p:cond delay="0"/>
                                  </p:stCondLst>
                                  <p:childTnLst>
                                    <p:set>
                                      <p:cBhvr>
                                        <p:cTn id="6" dur="1" fill="hold">
                                          <p:stCondLst>
                                            <p:cond delay="0"/>
                                          </p:stCondLst>
                                        </p:cTn>
                                        <p:tgtEl>
                                          <p:spTgt spid="122924"/>
                                        </p:tgtEl>
                                        <p:attrNameLst>
                                          <p:attrName>style.visibility</p:attrName>
                                        </p:attrNameLst>
                                      </p:cBhvr>
                                      <p:to>
                                        <p:strVal val="visible"/>
                                      </p:to>
                                    </p:set>
                                    <p:animEffect transition="in" filter="barn(outHorizontal)">
                                      <p:cBhvr>
                                        <p:cTn id="7" dur="500"/>
                                        <p:tgtEl>
                                          <p:spTgt spid="1229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122907"/>
                                        </p:tgtEl>
                                        <p:attrNameLst>
                                          <p:attrName>style.visibility</p:attrName>
                                        </p:attrNameLst>
                                      </p:cBhvr>
                                      <p:to>
                                        <p:strVal val="visible"/>
                                      </p:to>
                                    </p:set>
                                    <p:anim calcmode="lin" valueType="num">
                                      <p:cBhvr>
                                        <p:cTn id="12" dur="500" fill="hold"/>
                                        <p:tgtEl>
                                          <p:spTgt spid="122907"/>
                                        </p:tgtEl>
                                        <p:attrNameLst>
                                          <p:attrName>ppt_w</p:attrName>
                                        </p:attrNameLst>
                                      </p:cBhvr>
                                      <p:tavLst>
                                        <p:tav tm="0">
                                          <p:val>
                                            <p:fltVal val="0"/>
                                          </p:val>
                                        </p:tav>
                                        <p:tav tm="100000">
                                          <p:val>
                                            <p:strVal val="#ppt_w"/>
                                          </p:val>
                                        </p:tav>
                                      </p:tavLst>
                                    </p:anim>
                                    <p:anim calcmode="lin" valueType="num">
                                      <p:cBhvr>
                                        <p:cTn id="13" dur="500" fill="hold"/>
                                        <p:tgtEl>
                                          <p:spTgt spid="122907"/>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122909"/>
                                        </p:tgtEl>
                                        <p:attrNameLst>
                                          <p:attrName>style.visibility</p:attrName>
                                        </p:attrNameLst>
                                      </p:cBhvr>
                                      <p:to>
                                        <p:strVal val="visible"/>
                                      </p:to>
                                    </p:set>
                                    <p:anim calcmode="lin" valueType="num">
                                      <p:cBhvr>
                                        <p:cTn id="18" dur="500" fill="hold"/>
                                        <p:tgtEl>
                                          <p:spTgt spid="122909"/>
                                        </p:tgtEl>
                                        <p:attrNameLst>
                                          <p:attrName>ppt_w</p:attrName>
                                        </p:attrNameLst>
                                      </p:cBhvr>
                                      <p:tavLst>
                                        <p:tav tm="0">
                                          <p:val>
                                            <p:fltVal val="0"/>
                                          </p:val>
                                        </p:tav>
                                        <p:tav tm="100000">
                                          <p:val>
                                            <p:strVal val="#ppt_w"/>
                                          </p:val>
                                        </p:tav>
                                      </p:tavLst>
                                    </p:anim>
                                    <p:anim calcmode="lin" valueType="num">
                                      <p:cBhvr>
                                        <p:cTn id="19" dur="500" fill="hold"/>
                                        <p:tgtEl>
                                          <p:spTgt spid="122909"/>
                                        </p:tgtEl>
                                        <p:attrNameLst>
                                          <p:attrName>ppt_h</p:attrName>
                                        </p:attrNameLst>
                                      </p:cBhvr>
                                      <p:tavLst>
                                        <p:tav tm="0">
                                          <p:val>
                                            <p:strVal val="#ppt_h"/>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122911"/>
                                        </p:tgtEl>
                                        <p:attrNameLst>
                                          <p:attrName>style.visibility</p:attrName>
                                        </p:attrNameLst>
                                      </p:cBhvr>
                                      <p:to>
                                        <p:strVal val="visible"/>
                                      </p:to>
                                    </p:set>
                                    <p:anim calcmode="lin" valueType="num">
                                      <p:cBhvr>
                                        <p:cTn id="24" dur="500" fill="hold"/>
                                        <p:tgtEl>
                                          <p:spTgt spid="122911"/>
                                        </p:tgtEl>
                                        <p:attrNameLst>
                                          <p:attrName>ppt_w</p:attrName>
                                        </p:attrNameLst>
                                      </p:cBhvr>
                                      <p:tavLst>
                                        <p:tav tm="0">
                                          <p:val>
                                            <p:fltVal val="0"/>
                                          </p:val>
                                        </p:tav>
                                        <p:tav tm="100000">
                                          <p:val>
                                            <p:strVal val="#ppt_w"/>
                                          </p:val>
                                        </p:tav>
                                      </p:tavLst>
                                    </p:anim>
                                    <p:anim calcmode="lin" valueType="num">
                                      <p:cBhvr>
                                        <p:cTn id="25" dur="500" fill="hold"/>
                                        <p:tgtEl>
                                          <p:spTgt spid="122911"/>
                                        </p:tgtEl>
                                        <p:attrNameLst>
                                          <p:attrName>ppt_h</p:attrName>
                                        </p:attrNameLst>
                                      </p:cBhvr>
                                      <p:tavLst>
                                        <p:tav tm="0">
                                          <p:val>
                                            <p:strVal val="#ppt_h"/>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122913"/>
                                        </p:tgtEl>
                                        <p:attrNameLst>
                                          <p:attrName>style.visibility</p:attrName>
                                        </p:attrNameLst>
                                      </p:cBhvr>
                                      <p:to>
                                        <p:strVal val="visible"/>
                                      </p:to>
                                    </p:set>
                                    <p:anim calcmode="lin" valueType="num">
                                      <p:cBhvr>
                                        <p:cTn id="30" dur="500" fill="hold"/>
                                        <p:tgtEl>
                                          <p:spTgt spid="122913"/>
                                        </p:tgtEl>
                                        <p:attrNameLst>
                                          <p:attrName>ppt_w</p:attrName>
                                        </p:attrNameLst>
                                      </p:cBhvr>
                                      <p:tavLst>
                                        <p:tav tm="0">
                                          <p:val>
                                            <p:fltVal val="0"/>
                                          </p:val>
                                        </p:tav>
                                        <p:tav tm="100000">
                                          <p:val>
                                            <p:strVal val="#ppt_w"/>
                                          </p:val>
                                        </p:tav>
                                      </p:tavLst>
                                    </p:anim>
                                    <p:anim calcmode="lin" valueType="num">
                                      <p:cBhvr>
                                        <p:cTn id="31" dur="500" fill="hold"/>
                                        <p:tgtEl>
                                          <p:spTgt spid="122913"/>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122915"/>
                                        </p:tgtEl>
                                        <p:attrNameLst>
                                          <p:attrName>style.visibility</p:attrName>
                                        </p:attrNameLst>
                                      </p:cBhvr>
                                      <p:to>
                                        <p:strVal val="visible"/>
                                      </p:to>
                                    </p:set>
                                    <p:anim calcmode="lin" valueType="num">
                                      <p:cBhvr>
                                        <p:cTn id="36" dur="500" fill="hold"/>
                                        <p:tgtEl>
                                          <p:spTgt spid="122915"/>
                                        </p:tgtEl>
                                        <p:attrNameLst>
                                          <p:attrName>ppt_w</p:attrName>
                                        </p:attrNameLst>
                                      </p:cBhvr>
                                      <p:tavLst>
                                        <p:tav tm="0">
                                          <p:val>
                                            <p:fltVal val="0"/>
                                          </p:val>
                                        </p:tav>
                                        <p:tav tm="100000">
                                          <p:val>
                                            <p:strVal val="#ppt_w"/>
                                          </p:val>
                                        </p:tav>
                                      </p:tavLst>
                                    </p:anim>
                                    <p:anim calcmode="lin" valueType="num">
                                      <p:cBhvr>
                                        <p:cTn id="37" dur="500" fill="hold"/>
                                        <p:tgtEl>
                                          <p:spTgt spid="1229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7" grpId="0"/>
      <p:bldP spid="122909" grpId="0"/>
      <p:bldP spid="122911" grpId="0"/>
      <p:bldP spid="122913" grpId="0"/>
      <p:bldP spid="1229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52" name="Text Box 8"/>
          <p:cNvSpPr txBox="1">
            <a:spLocks noChangeArrowheads="1"/>
          </p:cNvSpPr>
          <p:nvPr/>
        </p:nvSpPr>
        <p:spPr bwMode="auto">
          <a:xfrm>
            <a:off x="360363" y="4559321"/>
            <a:ext cx="8748712" cy="1798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10000"/>
              </a:spcBef>
            </a:pPr>
            <a:r>
              <a:rPr kumimoji="1" lang="zh-CN" altLang="en-US" sz="3200" b="1" dirty="0">
                <a:solidFill>
                  <a:schemeClr val="bg1"/>
                </a:solidFill>
                <a:latin typeface="黑体" pitchFamily="2" charset="-122"/>
                <a:ea typeface="黑体" pitchFamily="2" charset="-122"/>
              </a:rPr>
              <a:t>     ①它是美国侵略中国新阶段的标志，从此美国有了独立的侵华政策</a:t>
            </a:r>
          </a:p>
          <a:p>
            <a:pPr>
              <a:lnSpc>
                <a:spcPct val="85000"/>
              </a:lnSpc>
              <a:spcBef>
                <a:spcPct val="10000"/>
              </a:spcBef>
            </a:pPr>
            <a:r>
              <a:rPr kumimoji="1" lang="zh-CN" altLang="en-US" sz="3200" b="1" dirty="0">
                <a:solidFill>
                  <a:schemeClr val="bg1"/>
                </a:solidFill>
                <a:latin typeface="黑体" pitchFamily="2" charset="-122"/>
                <a:ea typeface="黑体" pitchFamily="2" charset="-122"/>
              </a:rPr>
              <a:t>    ②它使帝国主义瓜分中国的狂潮暂时取得了表面上的一致，形成了共同宰割中国的同盟 </a:t>
            </a:r>
          </a:p>
        </p:txBody>
      </p:sp>
      <p:sp>
        <p:nvSpPr>
          <p:cNvPr id="82946" name="Text Box 2"/>
          <p:cNvSpPr txBox="1">
            <a:spLocks noChangeArrowheads="1"/>
          </p:cNvSpPr>
          <p:nvPr/>
        </p:nvSpPr>
        <p:spPr bwMode="auto">
          <a:xfrm>
            <a:off x="1547812" y="260350"/>
            <a:ext cx="6810401" cy="646331"/>
          </a:xfrm>
          <a:prstGeom prst="rect">
            <a:avLst/>
          </a:prstGeom>
          <a:noFill/>
          <a:ln>
            <a:noFill/>
          </a:ln>
          <a:effectLst/>
          <a:extLst>
            <a:ext uri="{909E8E84-426E-40DD-AFC4-6F175D3DCCD1}">
              <a14:hiddenFill xmlns="" xmlns:a14="http://schemas.microsoft.com/office/drawing/2010/main">
                <a:gradFill rotWithShape="0">
                  <a:gsLst>
                    <a:gs pos="0">
                      <a:srgbClr val="0066CC"/>
                    </a:gs>
                    <a:gs pos="50000">
                      <a:srgbClr val="FDFDFD"/>
                    </a:gs>
                    <a:gs pos="100000">
                      <a:srgbClr val="0066CC"/>
                    </a:gs>
                  </a:gsLst>
                  <a:lin ang="5400000" scaled="1"/>
                </a:gra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kumimoji="1" lang="zh-CN" altLang="en-US" sz="3600" b="1" dirty="0">
                <a:solidFill>
                  <a:schemeClr val="bg1"/>
                </a:solidFill>
                <a:ea typeface="黑体" pitchFamily="2" charset="-122"/>
              </a:rPr>
              <a:t>美国的“门户开放”政策</a:t>
            </a:r>
          </a:p>
        </p:txBody>
      </p:sp>
      <p:sp>
        <p:nvSpPr>
          <p:cNvPr id="82947" name="Text Box 3"/>
          <p:cNvSpPr txBox="1">
            <a:spLocks noChangeArrowheads="1"/>
          </p:cNvSpPr>
          <p:nvPr/>
        </p:nvSpPr>
        <p:spPr bwMode="auto">
          <a:xfrm>
            <a:off x="214282" y="1015071"/>
            <a:ext cx="8893175" cy="29854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kumimoji="1" lang="en-US" altLang="zh-CN" sz="3200" b="1" dirty="0">
                <a:solidFill>
                  <a:schemeClr val="bg1"/>
                </a:solidFill>
                <a:latin typeface="黑体" pitchFamily="2" charset="-122"/>
                <a:ea typeface="黑体" pitchFamily="2" charset="-122"/>
              </a:rPr>
              <a:t>     1899</a:t>
            </a:r>
            <a:r>
              <a:rPr kumimoji="1" lang="zh-CN" altLang="en-US" sz="3200" b="1" dirty="0">
                <a:solidFill>
                  <a:schemeClr val="bg1"/>
                </a:solidFill>
                <a:latin typeface="黑体" pitchFamily="2" charset="-122"/>
                <a:ea typeface="黑体" pitchFamily="2" charset="-122"/>
              </a:rPr>
              <a:t>年</a:t>
            </a:r>
          </a:p>
          <a:p>
            <a:pPr>
              <a:spcBef>
                <a:spcPct val="20000"/>
              </a:spcBef>
            </a:pPr>
            <a:endParaRPr kumimoji="1" lang="zh-CN" altLang="en-US" b="1" dirty="0">
              <a:solidFill>
                <a:schemeClr val="bg1"/>
              </a:solidFill>
              <a:latin typeface="黑体" pitchFamily="2" charset="-122"/>
              <a:ea typeface="黑体" pitchFamily="2" charset="-122"/>
            </a:endParaRPr>
          </a:p>
          <a:p>
            <a:pPr>
              <a:spcBef>
                <a:spcPct val="20000"/>
              </a:spcBef>
            </a:pPr>
            <a:r>
              <a:rPr kumimoji="1" lang="zh-CN" altLang="en-US" sz="3200" b="1" dirty="0">
                <a:solidFill>
                  <a:schemeClr val="bg1"/>
                </a:solidFill>
                <a:latin typeface="黑体" pitchFamily="2" charset="-122"/>
                <a:ea typeface="黑体" pitchFamily="2" charset="-122"/>
              </a:rPr>
              <a:t>①对任何条约、口岸或任既得利益不加干涉 </a:t>
            </a:r>
            <a:br>
              <a:rPr kumimoji="1" lang="zh-CN" altLang="en-US" sz="3200" b="1" dirty="0">
                <a:solidFill>
                  <a:schemeClr val="bg1"/>
                </a:solidFill>
                <a:latin typeface="黑体" pitchFamily="2" charset="-122"/>
                <a:ea typeface="黑体" pitchFamily="2" charset="-122"/>
              </a:rPr>
            </a:br>
            <a:r>
              <a:rPr kumimoji="1" lang="zh-CN" altLang="en-US" sz="3200" b="1" dirty="0">
                <a:solidFill>
                  <a:schemeClr val="bg1"/>
                </a:solidFill>
                <a:latin typeface="黑体" pitchFamily="2" charset="-122"/>
                <a:ea typeface="黑体" pitchFamily="2" charset="-122"/>
              </a:rPr>
              <a:t>②各国货物一律按中国政府现行税率征收关税 </a:t>
            </a:r>
            <a:br>
              <a:rPr kumimoji="1" lang="zh-CN" altLang="en-US" sz="3200" b="1" dirty="0">
                <a:solidFill>
                  <a:schemeClr val="bg1"/>
                </a:solidFill>
                <a:latin typeface="黑体" pitchFamily="2" charset="-122"/>
                <a:ea typeface="黑体" pitchFamily="2" charset="-122"/>
              </a:rPr>
            </a:br>
            <a:r>
              <a:rPr kumimoji="1" lang="zh-CN" altLang="en-US" sz="3200" b="1" dirty="0">
                <a:solidFill>
                  <a:schemeClr val="bg1"/>
                </a:solidFill>
                <a:latin typeface="黑体" pitchFamily="2" charset="-122"/>
                <a:ea typeface="黑体" pitchFamily="2" charset="-122"/>
              </a:rPr>
              <a:t>③各国在各自的</a:t>
            </a:r>
            <a:r>
              <a:rPr kumimoji="1" lang="zh-CN" altLang="en-US" sz="3200" b="1" dirty="0">
                <a:solidFill>
                  <a:schemeClr val="bg1"/>
                </a:solidFill>
                <a:latin typeface="Arial"/>
                <a:ea typeface="黑体" pitchFamily="2" charset="-122"/>
              </a:rPr>
              <a:t>“</a:t>
            </a:r>
            <a:r>
              <a:rPr kumimoji="1" lang="zh-CN" altLang="en-US" sz="3200" b="1" dirty="0">
                <a:solidFill>
                  <a:schemeClr val="bg1"/>
                </a:solidFill>
                <a:latin typeface="黑体" pitchFamily="2" charset="-122"/>
                <a:ea typeface="黑体" pitchFamily="2" charset="-122"/>
              </a:rPr>
              <a:t>势力范围</a:t>
            </a:r>
            <a:r>
              <a:rPr kumimoji="1" lang="zh-CN" altLang="en-US" sz="3200" b="1" dirty="0">
                <a:solidFill>
                  <a:schemeClr val="bg1"/>
                </a:solidFill>
                <a:latin typeface="Arial"/>
                <a:ea typeface="黑体" pitchFamily="2" charset="-122"/>
              </a:rPr>
              <a:t>”</a:t>
            </a:r>
            <a:r>
              <a:rPr kumimoji="1" lang="zh-CN" altLang="en-US" sz="3200" b="1" dirty="0">
                <a:solidFill>
                  <a:schemeClr val="bg1"/>
                </a:solidFill>
                <a:latin typeface="黑体" pitchFamily="2" charset="-122"/>
                <a:ea typeface="黑体" pitchFamily="2" charset="-122"/>
              </a:rPr>
              <a:t>内，对他国船只、货物运费等不得征收高于本国的费用</a:t>
            </a:r>
          </a:p>
        </p:txBody>
      </p:sp>
      <p:sp>
        <p:nvSpPr>
          <p:cNvPr id="82948" name="Text Box 4"/>
          <p:cNvSpPr txBox="1">
            <a:spLocks noChangeArrowheads="1"/>
          </p:cNvSpPr>
          <p:nvPr/>
        </p:nvSpPr>
        <p:spPr bwMode="auto">
          <a:xfrm>
            <a:off x="1476375" y="3933825"/>
            <a:ext cx="6913563"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kumimoji="1" lang="zh-CN" altLang="en-US" sz="3200" b="1" dirty="0">
                <a:solidFill>
                  <a:srgbClr val="FFFF00"/>
                </a:solidFill>
                <a:latin typeface="黑体" pitchFamily="2" charset="-122"/>
                <a:ea typeface="黑体" pitchFamily="2" charset="-122"/>
              </a:rPr>
              <a:t>分享其它列强在华的侵略权益</a:t>
            </a:r>
          </a:p>
        </p:txBody>
      </p:sp>
      <p:sp>
        <p:nvSpPr>
          <p:cNvPr id="82949" name="Rectangle 5"/>
          <p:cNvSpPr>
            <a:spLocks noChangeArrowheads="1"/>
          </p:cNvSpPr>
          <p:nvPr/>
        </p:nvSpPr>
        <p:spPr bwMode="auto">
          <a:xfrm>
            <a:off x="142844" y="962025"/>
            <a:ext cx="3527425" cy="405034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30000"/>
              </a:spcBef>
            </a:pPr>
            <a:r>
              <a:rPr kumimoji="1" lang="zh-CN" altLang="en-US" sz="3200" b="1" dirty="0">
                <a:solidFill>
                  <a:srgbClr val="FFFF00"/>
                </a:solidFill>
                <a:latin typeface="黑体" pitchFamily="2" charset="-122"/>
                <a:ea typeface="黑体" pitchFamily="2" charset="-122"/>
              </a:rPr>
              <a:t>提出：</a:t>
            </a:r>
          </a:p>
          <a:p>
            <a:pPr eaLnBrk="0" hangingPunct="0"/>
            <a:r>
              <a:rPr kumimoji="1" lang="zh-CN" altLang="en-US" sz="3200" b="1" dirty="0">
                <a:solidFill>
                  <a:srgbClr val="FFFF00"/>
                </a:solidFill>
                <a:latin typeface="黑体" pitchFamily="2" charset="-122"/>
                <a:ea typeface="黑体" pitchFamily="2" charset="-122"/>
              </a:rPr>
              <a:t>内容：</a:t>
            </a:r>
          </a:p>
          <a:p>
            <a:pPr eaLnBrk="0" hangingPunct="0">
              <a:spcBef>
                <a:spcPct val="30000"/>
              </a:spcBef>
            </a:pPr>
            <a:endParaRPr kumimoji="1" lang="zh-CN" altLang="en-US" sz="3200" b="1" dirty="0">
              <a:solidFill>
                <a:srgbClr val="FFFF00"/>
              </a:solidFill>
              <a:latin typeface="黑体" pitchFamily="2" charset="-122"/>
              <a:ea typeface="黑体" pitchFamily="2" charset="-122"/>
            </a:endParaRPr>
          </a:p>
          <a:p>
            <a:pPr eaLnBrk="0" hangingPunct="0">
              <a:spcBef>
                <a:spcPct val="30000"/>
              </a:spcBef>
            </a:pPr>
            <a:endParaRPr kumimoji="1" lang="zh-CN" altLang="en-US" sz="3200" b="1" dirty="0">
              <a:solidFill>
                <a:srgbClr val="FFFF00"/>
              </a:solidFill>
              <a:latin typeface="黑体" pitchFamily="2" charset="-122"/>
              <a:ea typeface="黑体" pitchFamily="2" charset="-122"/>
            </a:endParaRPr>
          </a:p>
          <a:p>
            <a:pPr eaLnBrk="0" hangingPunct="0">
              <a:spcBef>
                <a:spcPct val="30000"/>
              </a:spcBef>
            </a:pPr>
            <a:endParaRPr kumimoji="1" lang="zh-CN" altLang="en-US" sz="2800" b="1" dirty="0">
              <a:solidFill>
                <a:srgbClr val="FFFF00"/>
              </a:solidFill>
              <a:latin typeface="黑体" pitchFamily="2" charset="-122"/>
              <a:ea typeface="黑体" pitchFamily="2" charset="-122"/>
            </a:endParaRPr>
          </a:p>
          <a:p>
            <a:pPr eaLnBrk="0" hangingPunct="0">
              <a:spcBef>
                <a:spcPct val="30000"/>
              </a:spcBef>
            </a:pPr>
            <a:r>
              <a:rPr kumimoji="1" lang="zh-CN" altLang="en-US" sz="3200" b="1" dirty="0">
                <a:solidFill>
                  <a:srgbClr val="FFFF00"/>
                </a:solidFill>
                <a:latin typeface="黑体" pitchFamily="2" charset="-122"/>
                <a:ea typeface="黑体" pitchFamily="2" charset="-122"/>
              </a:rPr>
              <a:t>实质：</a:t>
            </a:r>
          </a:p>
          <a:p>
            <a:pPr eaLnBrk="0" hangingPunct="0"/>
            <a:r>
              <a:rPr kumimoji="1" lang="zh-CN" altLang="en-US" sz="3200" b="1" dirty="0">
                <a:solidFill>
                  <a:srgbClr val="FFFF00"/>
                </a:solidFill>
                <a:latin typeface="黑体" pitchFamily="2" charset="-122"/>
                <a:ea typeface="黑体" pitchFamily="2" charset="-122"/>
              </a:rPr>
              <a:t>影响：</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9"/>
                                        </p:tgtEl>
                                        <p:attrNameLst>
                                          <p:attrName>style.visibility</p:attrName>
                                        </p:attrNameLst>
                                      </p:cBhvr>
                                      <p:to>
                                        <p:strVal val="visible"/>
                                      </p:to>
                                    </p:set>
                                    <p:anim calcmode="lin" valueType="num">
                                      <p:cBhvr additive="base">
                                        <p:cTn id="7" dur="500" fill="hold"/>
                                        <p:tgtEl>
                                          <p:spTgt spid="82949"/>
                                        </p:tgtEl>
                                        <p:attrNameLst>
                                          <p:attrName>ppt_x</p:attrName>
                                        </p:attrNameLst>
                                      </p:cBhvr>
                                      <p:tavLst>
                                        <p:tav tm="0">
                                          <p:val>
                                            <p:strVal val="#ppt_x"/>
                                          </p:val>
                                        </p:tav>
                                        <p:tav tm="100000">
                                          <p:val>
                                            <p:strVal val="#ppt_x"/>
                                          </p:val>
                                        </p:tav>
                                      </p:tavLst>
                                    </p:anim>
                                    <p:anim calcmode="lin" valueType="num">
                                      <p:cBhvr additive="base">
                                        <p:cTn id="8" dur="500" fill="hold"/>
                                        <p:tgtEl>
                                          <p:spTgt spid="8294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82947">
                                            <p:txEl>
                                              <p:pRg st="0" end="0"/>
                                            </p:txEl>
                                          </p:spTgt>
                                        </p:tgtEl>
                                        <p:attrNameLst>
                                          <p:attrName>style.visibility</p:attrName>
                                        </p:attrNameLst>
                                      </p:cBhvr>
                                      <p:to>
                                        <p:strVal val="visible"/>
                                      </p:to>
                                    </p:set>
                                    <p:animEffect transition="in" filter="strips(downLeft)">
                                      <p:cBhvr>
                                        <p:cTn id="13" dur="1000"/>
                                        <p:tgtEl>
                                          <p:spTgt spid="8294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2947">
                                            <p:txEl>
                                              <p:pRg st="2" end="2"/>
                                            </p:txEl>
                                          </p:spTgt>
                                        </p:tgtEl>
                                        <p:attrNameLst>
                                          <p:attrName>style.visibility</p:attrName>
                                        </p:attrNameLst>
                                      </p:cBhvr>
                                      <p:to>
                                        <p:strVal val="visible"/>
                                      </p:to>
                                    </p:set>
                                    <p:animEffect transition="in" filter="strips(downLeft)">
                                      <p:cBhvr>
                                        <p:cTn id="18" dur="1000"/>
                                        <p:tgtEl>
                                          <p:spTgt spid="82947">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2948"/>
                                        </p:tgtEl>
                                        <p:attrNameLst>
                                          <p:attrName>style.visibility</p:attrName>
                                        </p:attrNameLst>
                                      </p:cBhvr>
                                      <p:to>
                                        <p:strVal val="visible"/>
                                      </p:to>
                                    </p:set>
                                    <p:anim calcmode="lin" valueType="num">
                                      <p:cBhvr additive="base">
                                        <p:cTn id="23" dur="500" fill="hold"/>
                                        <p:tgtEl>
                                          <p:spTgt spid="82948"/>
                                        </p:tgtEl>
                                        <p:attrNameLst>
                                          <p:attrName>ppt_x</p:attrName>
                                        </p:attrNameLst>
                                      </p:cBhvr>
                                      <p:tavLst>
                                        <p:tav tm="0">
                                          <p:val>
                                            <p:strVal val="1+#ppt_w/2"/>
                                          </p:val>
                                        </p:tav>
                                        <p:tav tm="100000">
                                          <p:val>
                                            <p:strVal val="#ppt_x"/>
                                          </p:val>
                                        </p:tav>
                                      </p:tavLst>
                                    </p:anim>
                                    <p:anim calcmode="lin" valueType="num">
                                      <p:cBhvr additive="base">
                                        <p:cTn id="24" dur="500" fill="hold"/>
                                        <p:tgtEl>
                                          <p:spTgt spid="82948"/>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2952">
                                            <p:txEl>
                                              <p:pRg st="0" end="0"/>
                                            </p:txEl>
                                          </p:spTgt>
                                        </p:tgtEl>
                                        <p:attrNameLst>
                                          <p:attrName>style.visibility</p:attrName>
                                        </p:attrNameLst>
                                      </p:cBhvr>
                                      <p:to>
                                        <p:strVal val="visible"/>
                                      </p:to>
                                    </p:set>
                                    <p:animEffect transition="in" filter="blinds(horizontal)">
                                      <p:cBhvr>
                                        <p:cTn id="29" dur="500"/>
                                        <p:tgtEl>
                                          <p:spTgt spid="82952">
                                            <p:txEl>
                                              <p:pRg st="0" end="0"/>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82952">
                                            <p:txEl>
                                              <p:pRg st="1" end="1"/>
                                            </p:txEl>
                                          </p:spTgt>
                                        </p:tgtEl>
                                        <p:attrNameLst>
                                          <p:attrName>style.visibility</p:attrName>
                                        </p:attrNameLst>
                                      </p:cBhvr>
                                      <p:to>
                                        <p:strVal val="visible"/>
                                      </p:to>
                                    </p:set>
                                    <p:animEffect transition="in" filter="blinds(horizontal)">
                                      <p:cBhvr>
                                        <p:cTn id="34" dur="500"/>
                                        <p:tgtEl>
                                          <p:spTgt spid="829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2" grpId="0" build="p"/>
      <p:bldP spid="82947" grpId="0" build="p" autoUpdateAnimBg="0"/>
      <p:bldP spid="82948" grpId="0"/>
      <p:bldP spid="8294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285721" y="44450"/>
            <a:ext cx="8643998" cy="955658"/>
          </a:xfrm>
          <a:noFill/>
          <a:extLst>
            <a:ext uri="{909E8E84-426E-40DD-AFC4-6F175D3DCCD1}">
              <a14:hiddenFill xmlns="" xmlns:a14="http://schemas.microsoft.com/office/drawing/2010/main">
                <a:solidFill>
                  <a:schemeClr val="bg1"/>
                </a:solidFill>
              </a14:hiddenFill>
            </a:ext>
          </a:extLst>
        </p:spPr>
        <p:txBody>
          <a:bodyPr/>
          <a:lstStyle/>
          <a:p>
            <a:pPr algn="l"/>
            <a:r>
              <a:rPr lang="zh-CN" altLang="en-US" sz="3600" b="1" dirty="0">
                <a:solidFill>
                  <a:schemeClr val="bg1"/>
                </a:solidFill>
                <a:latin typeface="黑体" pitchFamily="49" charset="-122"/>
                <a:ea typeface="黑体" pitchFamily="49" charset="-122"/>
              </a:rPr>
              <a:t>二、清政府的统治危机 </a:t>
            </a:r>
          </a:p>
        </p:txBody>
      </p:sp>
      <p:sp>
        <p:nvSpPr>
          <p:cNvPr id="83971" name="Rectangle 3"/>
          <p:cNvSpPr>
            <a:spLocks noChangeArrowheads="1"/>
          </p:cNvSpPr>
          <p:nvPr/>
        </p:nvSpPr>
        <p:spPr bwMode="auto">
          <a:xfrm>
            <a:off x="428596" y="785794"/>
            <a:ext cx="4176712" cy="64633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altLang="zh-CN" sz="3600" b="1" dirty="0">
                <a:solidFill>
                  <a:schemeClr val="bg1"/>
                </a:solidFill>
                <a:latin typeface="黑体" pitchFamily="49" charset="-122"/>
                <a:ea typeface="黑体" pitchFamily="49" charset="-122"/>
              </a:rPr>
              <a:t>1</a:t>
            </a:r>
            <a:r>
              <a:rPr lang="zh-CN" altLang="en-US" sz="3600" b="1" dirty="0">
                <a:solidFill>
                  <a:schemeClr val="bg1"/>
                </a:solidFill>
                <a:latin typeface="黑体" pitchFamily="49" charset="-122"/>
                <a:ea typeface="黑体" pitchFamily="49" charset="-122"/>
              </a:rPr>
              <a:t>、财政危机</a:t>
            </a:r>
          </a:p>
        </p:txBody>
      </p:sp>
      <p:sp>
        <p:nvSpPr>
          <p:cNvPr id="83972" name="Text Box 4"/>
          <p:cNvSpPr txBox="1">
            <a:spLocks noChangeArrowheads="1"/>
          </p:cNvSpPr>
          <p:nvPr/>
        </p:nvSpPr>
        <p:spPr bwMode="auto">
          <a:xfrm>
            <a:off x="755650" y="1412875"/>
            <a:ext cx="2016125"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4000" b="1">
                <a:solidFill>
                  <a:schemeClr val="bg1"/>
                </a:solidFill>
                <a:latin typeface="黑体" pitchFamily="49" charset="-122"/>
                <a:ea typeface="黑体" pitchFamily="49" charset="-122"/>
              </a:rPr>
              <a:t>原因：</a:t>
            </a:r>
          </a:p>
        </p:txBody>
      </p:sp>
      <p:sp>
        <p:nvSpPr>
          <p:cNvPr id="83973" name="Rectangle 5"/>
          <p:cNvSpPr>
            <a:spLocks noChangeArrowheads="1"/>
          </p:cNvSpPr>
          <p:nvPr/>
        </p:nvSpPr>
        <p:spPr bwMode="auto">
          <a:xfrm>
            <a:off x="2268538" y="1428736"/>
            <a:ext cx="6161114" cy="173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600" b="1" dirty="0">
                <a:solidFill>
                  <a:schemeClr val="bg1"/>
                </a:solidFill>
                <a:latin typeface="黑体" pitchFamily="49" charset="-122"/>
                <a:ea typeface="黑体" pitchFamily="49" charset="-122"/>
              </a:rPr>
              <a:t>偿还外债本息</a:t>
            </a:r>
          </a:p>
          <a:p>
            <a:r>
              <a:rPr lang="zh-CN" altLang="en-US" sz="3600" b="1" dirty="0">
                <a:solidFill>
                  <a:schemeClr val="bg1"/>
                </a:solidFill>
                <a:latin typeface="黑体" pitchFamily="49" charset="-122"/>
                <a:ea typeface="黑体" pitchFamily="49" charset="-122"/>
              </a:rPr>
              <a:t>自然灾害减少田赋</a:t>
            </a:r>
          </a:p>
          <a:p>
            <a:r>
              <a:rPr lang="zh-CN" altLang="en-US" sz="3600" b="1" dirty="0">
                <a:solidFill>
                  <a:schemeClr val="bg1"/>
                </a:solidFill>
                <a:latin typeface="黑体" pitchFamily="49" charset="-122"/>
                <a:ea typeface="黑体" pitchFamily="49" charset="-122"/>
              </a:rPr>
              <a:t>兴修水利和赈灾</a:t>
            </a:r>
          </a:p>
        </p:txBody>
      </p:sp>
      <p:sp>
        <p:nvSpPr>
          <p:cNvPr id="83974" name="Rectangle 6"/>
          <p:cNvSpPr>
            <a:spLocks noChangeArrowheads="1"/>
          </p:cNvSpPr>
          <p:nvPr/>
        </p:nvSpPr>
        <p:spPr bwMode="auto">
          <a:xfrm>
            <a:off x="684213" y="2924175"/>
            <a:ext cx="7848600" cy="79216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zh-CN" altLang="en-US" sz="4000" b="1" dirty="0">
                <a:solidFill>
                  <a:schemeClr val="bg1"/>
                </a:solidFill>
                <a:latin typeface="黑体" pitchFamily="49" charset="-122"/>
                <a:ea typeface="黑体" pitchFamily="49" charset="-122"/>
              </a:rPr>
              <a:t>措施：</a:t>
            </a:r>
            <a:r>
              <a:rPr lang="zh-CN" altLang="en-US" sz="3600" b="1" dirty="0">
                <a:solidFill>
                  <a:schemeClr val="bg1"/>
                </a:solidFill>
                <a:latin typeface="黑体" pitchFamily="49" charset="-122"/>
                <a:ea typeface="黑体" pitchFamily="49" charset="-122"/>
              </a:rPr>
              <a:t>节支增收</a:t>
            </a:r>
          </a:p>
        </p:txBody>
      </p:sp>
      <p:sp>
        <p:nvSpPr>
          <p:cNvPr id="83975" name="Text Box 7"/>
          <p:cNvSpPr txBox="1">
            <a:spLocks noChangeArrowheads="1"/>
          </p:cNvSpPr>
          <p:nvPr/>
        </p:nvSpPr>
        <p:spPr bwMode="auto">
          <a:xfrm>
            <a:off x="323850" y="3667125"/>
            <a:ext cx="8172450" cy="20669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pPr>
            <a:r>
              <a:rPr lang="zh-CN" altLang="en-US" sz="3600" b="1" dirty="0">
                <a:solidFill>
                  <a:schemeClr val="bg1"/>
                </a:solidFill>
                <a:latin typeface="黑体" pitchFamily="49" charset="-122"/>
                <a:ea typeface="黑体" pitchFamily="49" charset="-122"/>
              </a:rPr>
              <a:t>    节支：降低官员薪俸；裁减军队，节省军费开支</a:t>
            </a:r>
            <a:r>
              <a:rPr lang="zh-CN" altLang="en-US" sz="3600" b="1" dirty="0" smtClean="0">
                <a:solidFill>
                  <a:schemeClr val="bg1"/>
                </a:solidFill>
                <a:latin typeface="黑体" pitchFamily="49" charset="-122"/>
                <a:ea typeface="黑体" pitchFamily="49" charset="-122"/>
              </a:rPr>
              <a:t>。增收</a:t>
            </a:r>
            <a:r>
              <a:rPr lang="zh-CN" altLang="en-US" sz="3600" b="1" dirty="0">
                <a:solidFill>
                  <a:schemeClr val="bg1"/>
                </a:solidFill>
                <a:latin typeface="黑体" pitchFamily="49" charset="-122"/>
                <a:ea typeface="黑体" pitchFamily="49" charset="-122"/>
              </a:rPr>
              <a:t>：增加旧税征收额度；加强鸦片税的征收；增加商税；扩大纳官 。</a:t>
            </a:r>
          </a:p>
        </p:txBody>
      </p:sp>
      <p:sp>
        <p:nvSpPr>
          <p:cNvPr id="83976" name="Rectangle 8"/>
          <p:cNvSpPr>
            <a:spLocks noChangeArrowheads="1"/>
          </p:cNvSpPr>
          <p:nvPr/>
        </p:nvSpPr>
        <p:spPr bwMode="auto">
          <a:xfrm>
            <a:off x="468313" y="5661025"/>
            <a:ext cx="7993062" cy="120032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altLang="zh-CN" sz="3600" b="1" dirty="0">
                <a:solidFill>
                  <a:srgbClr val="FFFF00"/>
                </a:solidFill>
                <a:latin typeface="黑体" pitchFamily="49" charset="-122"/>
                <a:ea typeface="黑体" pitchFamily="49" charset="-122"/>
              </a:rPr>
              <a:t>2</a:t>
            </a:r>
            <a:r>
              <a:rPr lang="zh-CN" altLang="en-US" sz="3600" b="1" dirty="0" smtClean="0">
                <a:solidFill>
                  <a:srgbClr val="FFFF00"/>
                </a:solidFill>
                <a:latin typeface="黑体" pitchFamily="49" charset="-122"/>
                <a:ea typeface="黑体" pitchFamily="49" charset="-122"/>
              </a:rPr>
              <a:t>、政治危机：阶级矛盾</a:t>
            </a:r>
            <a:r>
              <a:rPr lang="zh-CN" altLang="en-US" sz="3600" b="1" dirty="0">
                <a:solidFill>
                  <a:srgbClr val="FFFF00"/>
                </a:solidFill>
                <a:latin typeface="黑体" pitchFamily="49" charset="-122"/>
                <a:ea typeface="黑体" pitchFamily="49" charset="-122"/>
              </a:rPr>
              <a:t>和社会</a:t>
            </a:r>
            <a:r>
              <a:rPr lang="zh-CN" altLang="en-US" sz="3600" b="1" dirty="0" smtClean="0">
                <a:solidFill>
                  <a:srgbClr val="FFFF00"/>
                </a:solidFill>
                <a:latin typeface="黑体" pitchFamily="49" charset="-122"/>
                <a:ea typeface="黑体" pitchFamily="49" charset="-122"/>
              </a:rPr>
              <a:t>矛盾更加激化，统治危机进一步加剧。</a:t>
            </a:r>
            <a:endParaRPr lang="zh-CN" altLang="en-US" sz="3600" b="1" dirty="0">
              <a:solidFill>
                <a:srgbClr val="FFFF00"/>
              </a:solidFill>
              <a:latin typeface="黑体" pitchFamily="49" charset="-122"/>
              <a:ea typeface="黑体"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3971"/>
                                        </p:tgtEl>
                                        <p:attrNameLst>
                                          <p:attrName>style.visibility</p:attrName>
                                        </p:attrNameLst>
                                      </p:cBhvr>
                                      <p:to>
                                        <p:strVal val="visible"/>
                                      </p:to>
                                    </p:set>
                                    <p:animEffect transition="in" filter="blinds(horizontal)">
                                      <p:cBhvr>
                                        <p:cTn id="7" dur="500"/>
                                        <p:tgtEl>
                                          <p:spTgt spid="839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3972"/>
                                        </p:tgtEl>
                                        <p:attrNameLst>
                                          <p:attrName>style.visibility</p:attrName>
                                        </p:attrNameLst>
                                      </p:cBhvr>
                                      <p:to>
                                        <p:strVal val="visible"/>
                                      </p:to>
                                    </p:set>
                                    <p:animEffect transition="in" filter="blinds(horizontal)">
                                      <p:cBhvr>
                                        <p:cTn id="12" dur="500"/>
                                        <p:tgtEl>
                                          <p:spTgt spid="839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3973"/>
                                        </p:tgtEl>
                                        <p:attrNameLst>
                                          <p:attrName>style.visibility</p:attrName>
                                        </p:attrNameLst>
                                      </p:cBhvr>
                                      <p:to>
                                        <p:strVal val="visible"/>
                                      </p:to>
                                    </p:set>
                                    <p:anim calcmode="lin" valueType="num">
                                      <p:cBhvr additive="base">
                                        <p:cTn id="17" dur="500" fill="hold"/>
                                        <p:tgtEl>
                                          <p:spTgt spid="83973"/>
                                        </p:tgtEl>
                                        <p:attrNameLst>
                                          <p:attrName>ppt_x</p:attrName>
                                        </p:attrNameLst>
                                      </p:cBhvr>
                                      <p:tavLst>
                                        <p:tav tm="0">
                                          <p:val>
                                            <p:strVal val="#ppt_x"/>
                                          </p:val>
                                        </p:tav>
                                        <p:tav tm="100000">
                                          <p:val>
                                            <p:strVal val="#ppt_x"/>
                                          </p:val>
                                        </p:tav>
                                      </p:tavLst>
                                    </p:anim>
                                    <p:anim calcmode="lin" valueType="num">
                                      <p:cBhvr additive="base">
                                        <p:cTn id="18" dur="500" fill="hold"/>
                                        <p:tgtEl>
                                          <p:spTgt spid="8397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83974"/>
                                        </p:tgtEl>
                                        <p:attrNameLst>
                                          <p:attrName>style.visibility</p:attrName>
                                        </p:attrNameLst>
                                      </p:cBhvr>
                                      <p:to>
                                        <p:strVal val="visible"/>
                                      </p:to>
                                    </p:set>
                                    <p:animEffect transition="in" filter="fade">
                                      <p:cBhvr>
                                        <p:cTn id="23" dur="1000"/>
                                        <p:tgtEl>
                                          <p:spTgt spid="83974"/>
                                        </p:tgtEl>
                                      </p:cBhvr>
                                    </p:animEffect>
                                    <p:anim calcmode="lin" valueType="num">
                                      <p:cBhvr>
                                        <p:cTn id="24" dur="1000" fill="hold"/>
                                        <p:tgtEl>
                                          <p:spTgt spid="83974"/>
                                        </p:tgtEl>
                                        <p:attrNameLst>
                                          <p:attrName>ppt_x</p:attrName>
                                        </p:attrNameLst>
                                      </p:cBhvr>
                                      <p:tavLst>
                                        <p:tav tm="0">
                                          <p:val>
                                            <p:strVal val="#ppt_x"/>
                                          </p:val>
                                        </p:tav>
                                        <p:tav tm="100000">
                                          <p:val>
                                            <p:strVal val="#ppt_x"/>
                                          </p:val>
                                        </p:tav>
                                      </p:tavLst>
                                    </p:anim>
                                    <p:anim calcmode="lin" valueType="num">
                                      <p:cBhvr>
                                        <p:cTn id="25" dur="1000" fill="hold"/>
                                        <p:tgtEl>
                                          <p:spTgt spid="83974"/>
                                        </p:tgtEl>
                                        <p:attrNameLst>
                                          <p:attrName>ppt_y</p:attrName>
                                        </p:attrNameLst>
                                      </p:cBhvr>
                                      <p:tavLst>
                                        <p:tav tm="0">
                                          <p:val>
                                            <p:strVal val="#ppt_y+.1"/>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3975">
                                            <p:txEl>
                                              <p:pRg st="0" end="0"/>
                                            </p:txEl>
                                          </p:spTgt>
                                        </p:tgtEl>
                                        <p:attrNameLst>
                                          <p:attrName>style.visibility</p:attrName>
                                        </p:attrNameLst>
                                      </p:cBhvr>
                                      <p:to>
                                        <p:strVal val="visible"/>
                                      </p:to>
                                    </p:set>
                                    <p:animEffect transition="in" filter="fade">
                                      <p:cBhvr>
                                        <p:cTn id="30" dur="1000"/>
                                        <p:tgtEl>
                                          <p:spTgt spid="83975">
                                            <p:txEl>
                                              <p:pRg st="0" end="0"/>
                                            </p:txEl>
                                          </p:spTgt>
                                        </p:tgtEl>
                                      </p:cBhvr>
                                    </p:animEffect>
                                    <p:anim calcmode="lin" valueType="num">
                                      <p:cBhvr>
                                        <p:cTn id="31" dur="1000" fill="hold"/>
                                        <p:tgtEl>
                                          <p:spTgt spid="83975">
                                            <p:txEl>
                                              <p:pRg st="0" end="0"/>
                                            </p:txEl>
                                          </p:spTgt>
                                        </p:tgtEl>
                                        <p:attrNameLst>
                                          <p:attrName>ppt_x</p:attrName>
                                        </p:attrNameLst>
                                      </p:cBhvr>
                                      <p:tavLst>
                                        <p:tav tm="0">
                                          <p:val>
                                            <p:strVal val="#ppt_x"/>
                                          </p:val>
                                        </p:tav>
                                        <p:tav tm="100000">
                                          <p:val>
                                            <p:strVal val="#ppt_x"/>
                                          </p:val>
                                        </p:tav>
                                      </p:tavLst>
                                    </p:anim>
                                    <p:anim calcmode="lin" valueType="num">
                                      <p:cBhvr>
                                        <p:cTn id="32" dur="1000" fill="hold"/>
                                        <p:tgtEl>
                                          <p:spTgt spid="839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3976"/>
                                        </p:tgtEl>
                                        <p:attrNameLst>
                                          <p:attrName>style.visibility</p:attrName>
                                        </p:attrNameLst>
                                      </p:cBhvr>
                                      <p:to>
                                        <p:strVal val="visible"/>
                                      </p:to>
                                    </p:set>
                                    <p:animEffect transition="in" filter="blinds(horizontal)">
                                      <p:cBhvr>
                                        <p:cTn id="37" dur="500"/>
                                        <p:tgtEl>
                                          <p:spTgt spid="839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p:bldP spid="83972" grpId="0"/>
      <p:bldP spid="83973" grpId="0"/>
      <p:bldP spid="83974" grpId="0"/>
      <p:bldP spid="83975" grpId="0" build="p"/>
      <p:bldP spid="8397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Text Box 4"/>
          <p:cNvSpPr txBox="1">
            <a:spLocks noChangeArrowheads="1"/>
          </p:cNvSpPr>
          <p:nvPr/>
        </p:nvSpPr>
        <p:spPr bwMode="auto">
          <a:xfrm>
            <a:off x="4681538" y="908050"/>
            <a:ext cx="4462462" cy="4433888"/>
          </a:xfrm>
          <a:prstGeom prst="rect">
            <a:avLst/>
          </a:prstGeom>
          <a:noFill/>
          <a:ln w="9525">
            <a:solidFill>
              <a:schemeClr val="hlink"/>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3600" b="1" dirty="0">
                <a:solidFill>
                  <a:schemeClr val="bg1"/>
                </a:solidFill>
                <a:latin typeface="黑体" pitchFamily="2" charset="-122"/>
                <a:ea typeface="黑体" pitchFamily="2" charset="-122"/>
              </a:rPr>
              <a:t> 阅读漫画，根据教材分析清晚期导致</a:t>
            </a:r>
            <a:r>
              <a:rPr lang="zh-CN" altLang="en-US" sz="3600" b="1" dirty="0">
                <a:solidFill>
                  <a:schemeClr val="bg1"/>
                </a:solidFill>
                <a:latin typeface="Arial"/>
                <a:ea typeface="黑体" pitchFamily="2" charset="-122"/>
              </a:rPr>
              <a:t>“</a:t>
            </a:r>
            <a:r>
              <a:rPr lang="zh-CN" altLang="en-US" sz="3600" b="1" dirty="0">
                <a:solidFill>
                  <a:schemeClr val="bg1"/>
                </a:solidFill>
                <a:latin typeface="黑体" pitchFamily="2" charset="-122"/>
                <a:ea typeface="黑体" pitchFamily="2" charset="-122"/>
              </a:rPr>
              <a:t>民众痛苦</a:t>
            </a:r>
            <a:r>
              <a:rPr lang="zh-CN" altLang="en-US" sz="3600" b="1" dirty="0">
                <a:solidFill>
                  <a:schemeClr val="bg1"/>
                </a:solidFill>
                <a:latin typeface="Arial"/>
                <a:ea typeface="黑体" pitchFamily="2" charset="-122"/>
              </a:rPr>
              <a:t>”</a:t>
            </a:r>
            <a:r>
              <a:rPr lang="zh-CN" altLang="en-US" sz="3600" b="1" dirty="0">
                <a:solidFill>
                  <a:schemeClr val="bg1"/>
                </a:solidFill>
                <a:latin typeface="黑体" pitchFamily="2" charset="-122"/>
                <a:ea typeface="黑体" pitchFamily="2" charset="-122"/>
              </a:rPr>
              <a:t>的原因？</a:t>
            </a:r>
          </a:p>
          <a:p>
            <a:r>
              <a:rPr lang="zh-CN" altLang="en-US" sz="3200" b="1" dirty="0">
                <a:solidFill>
                  <a:schemeClr val="bg1"/>
                </a:solidFill>
                <a:latin typeface="黑体" pitchFamily="2" charset="-122"/>
                <a:ea typeface="黑体" pitchFamily="2" charset="-122"/>
              </a:rPr>
              <a:t>  </a:t>
            </a:r>
          </a:p>
          <a:p>
            <a:r>
              <a:rPr lang="zh-CN" altLang="en-US" sz="3600" b="1" dirty="0">
                <a:solidFill>
                  <a:srgbClr val="FFFF00"/>
                </a:solidFill>
                <a:latin typeface="黑体" pitchFamily="2" charset="-122"/>
                <a:ea typeface="黑体" pitchFamily="2" charset="-122"/>
              </a:rPr>
              <a:t>帝国主义经济掠夺；</a:t>
            </a:r>
          </a:p>
          <a:p>
            <a:r>
              <a:rPr lang="zh-CN" altLang="en-US" sz="3600" b="1" dirty="0">
                <a:solidFill>
                  <a:srgbClr val="FFFF00"/>
                </a:solidFill>
                <a:latin typeface="黑体" pitchFamily="2" charset="-122"/>
                <a:ea typeface="黑体" pitchFamily="2" charset="-122"/>
              </a:rPr>
              <a:t>沉重的捐税；</a:t>
            </a:r>
          </a:p>
          <a:p>
            <a:r>
              <a:rPr lang="zh-CN" altLang="en-US" sz="3600" b="1" dirty="0">
                <a:solidFill>
                  <a:srgbClr val="FFFF00"/>
                </a:solidFill>
                <a:latin typeface="黑体" pitchFamily="2" charset="-122"/>
                <a:ea typeface="黑体" pitchFamily="2" charset="-122"/>
              </a:rPr>
              <a:t>官吏的压榨；</a:t>
            </a:r>
          </a:p>
          <a:p>
            <a:r>
              <a:rPr lang="zh-CN" altLang="en-US" sz="3600" b="1" dirty="0">
                <a:solidFill>
                  <a:srgbClr val="FFFF00"/>
                </a:solidFill>
                <a:latin typeface="黑体" pitchFamily="2" charset="-122"/>
                <a:ea typeface="黑体" pitchFamily="2" charset="-122"/>
              </a:rPr>
              <a:t>自然灾害等。</a:t>
            </a:r>
          </a:p>
        </p:txBody>
      </p:sp>
      <p:pic>
        <p:nvPicPr>
          <p:cNvPr id="87047" name="Picture 7" descr="W02008062056635867456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6513" y="0"/>
            <a:ext cx="4618038" cy="6742113"/>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pic>
      <p:sp>
        <p:nvSpPr>
          <p:cNvPr id="87043" name="Text Box 3"/>
          <p:cNvSpPr txBox="1">
            <a:spLocks noChangeArrowheads="1"/>
          </p:cNvSpPr>
          <p:nvPr/>
        </p:nvSpPr>
        <p:spPr bwMode="auto">
          <a:xfrm>
            <a:off x="4786315" y="5715016"/>
            <a:ext cx="3786214"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zh-CN" altLang="en-US" sz="3200" b="1" dirty="0">
                <a:solidFill>
                  <a:schemeClr val="bg1"/>
                </a:solidFill>
                <a:latin typeface="黑体" pitchFamily="49" charset="-122"/>
                <a:ea typeface="黑体" pitchFamily="49" charset="-122"/>
              </a:rPr>
              <a:t>民众的痛苦（漫画）</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7044">
                                            <p:bg/>
                                          </p:spTgt>
                                        </p:tgtEl>
                                        <p:attrNameLst>
                                          <p:attrName>style.visibility</p:attrName>
                                        </p:attrNameLst>
                                      </p:cBhvr>
                                      <p:to>
                                        <p:strVal val="visible"/>
                                      </p:to>
                                    </p:set>
                                    <p:animEffect transition="in" filter="fade">
                                      <p:cBhvr>
                                        <p:cTn id="7" dur="1000"/>
                                        <p:tgtEl>
                                          <p:spTgt spid="87044">
                                            <p:bg/>
                                          </p:spTgt>
                                        </p:tgtEl>
                                      </p:cBhvr>
                                    </p:animEffect>
                                    <p:anim calcmode="lin" valueType="num">
                                      <p:cBhvr>
                                        <p:cTn id="8" dur="1000" fill="hold"/>
                                        <p:tgtEl>
                                          <p:spTgt spid="87044">
                                            <p:bg/>
                                          </p:spTgt>
                                        </p:tgtEl>
                                        <p:attrNameLst>
                                          <p:attrName>ppt_x</p:attrName>
                                        </p:attrNameLst>
                                      </p:cBhvr>
                                      <p:tavLst>
                                        <p:tav tm="0">
                                          <p:val>
                                            <p:strVal val="#ppt_x"/>
                                          </p:val>
                                        </p:tav>
                                        <p:tav tm="100000">
                                          <p:val>
                                            <p:strVal val="#ppt_x"/>
                                          </p:val>
                                        </p:tav>
                                      </p:tavLst>
                                    </p:anim>
                                    <p:anim calcmode="lin" valueType="num">
                                      <p:cBhvr>
                                        <p:cTn id="9" dur="1000" fill="hold"/>
                                        <p:tgtEl>
                                          <p:spTgt spid="87044">
                                            <p:bg/>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7044">
                                            <p:txEl>
                                              <p:pRg st="0" end="0"/>
                                            </p:txEl>
                                          </p:spTgt>
                                        </p:tgtEl>
                                        <p:attrNameLst>
                                          <p:attrName>style.visibility</p:attrName>
                                        </p:attrNameLst>
                                      </p:cBhvr>
                                      <p:to>
                                        <p:strVal val="visible"/>
                                      </p:to>
                                    </p:set>
                                    <p:animEffect transition="in" filter="fade">
                                      <p:cBhvr>
                                        <p:cTn id="14" dur="1000"/>
                                        <p:tgtEl>
                                          <p:spTgt spid="87044">
                                            <p:txEl>
                                              <p:pRg st="0" end="0"/>
                                            </p:txEl>
                                          </p:spTgt>
                                        </p:tgtEl>
                                      </p:cBhvr>
                                    </p:animEffect>
                                    <p:anim calcmode="lin" valueType="num">
                                      <p:cBhvr>
                                        <p:cTn id="15" dur="1000" fill="hold"/>
                                        <p:tgtEl>
                                          <p:spTgt spid="8704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70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7044">
                                            <p:txEl>
                                              <p:pRg st="1" end="1"/>
                                            </p:txEl>
                                          </p:spTgt>
                                        </p:tgtEl>
                                        <p:attrNameLst>
                                          <p:attrName>style.visibility</p:attrName>
                                        </p:attrNameLst>
                                      </p:cBhvr>
                                      <p:to>
                                        <p:strVal val="visible"/>
                                      </p:to>
                                    </p:set>
                                    <p:animEffect transition="in" filter="fade">
                                      <p:cBhvr>
                                        <p:cTn id="21" dur="1000"/>
                                        <p:tgtEl>
                                          <p:spTgt spid="87044">
                                            <p:txEl>
                                              <p:pRg st="1" end="1"/>
                                            </p:txEl>
                                          </p:spTgt>
                                        </p:tgtEl>
                                      </p:cBhvr>
                                    </p:animEffect>
                                    <p:anim calcmode="lin" valueType="num">
                                      <p:cBhvr>
                                        <p:cTn id="22" dur="1000" fill="hold"/>
                                        <p:tgtEl>
                                          <p:spTgt spid="8704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704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7044">
                                            <p:txEl>
                                              <p:pRg st="2" end="2"/>
                                            </p:txEl>
                                          </p:spTgt>
                                        </p:tgtEl>
                                        <p:attrNameLst>
                                          <p:attrName>style.visibility</p:attrName>
                                        </p:attrNameLst>
                                      </p:cBhvr>
                                      <p:to>
                                        <p:strVal val="visible"/>
                                      </p:to>
                                    </p:set>
                                    <p:animEffect transition="in" filter="fade">
                                      <p:cBhvr>
                                        <p:cTn id="28" dur="1000"/>
                                        <p:tgtEl>
                                          <p:spTgt spid="87044">
                                            <p:txEl>
                                              <p:pRg st="2" end="2"/>
                                            </p:txEl>
                                          </p:spTgt>
                                        </p:tgtEl>
                                      </p:cBhvr>
                                    </p:animEffect>
                                    <p:anim calcmode="lin" valueType="num">
                                      <p:cBhvr>
                                        <p:cTn id="29" dur="1000" fill="hold"/>
                                        <p:tgtEl>
                                          <p:spTgt spid="8704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70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7044">
                                            <p:txEl>
                                              <p:pRg st="3" end="3"/>
                                            </p:txEl>
                                          </p:spTgt>
                                        </p:tgtEl>
                                        <p:attrNameLst>
                                          <p:attrName>style.visibility</p:attrName>
                                        </p:attrNameLst>
                                      </p:cBhvr>
                                      <p:to>
                                        <p:strVal val="visible"/>
                                      </p:to>
                                    </p:set>
                                    <p:animEffect transition="in" filter="fade">
                                      <p:cBhvr>
                                        <p:cTn id="35" dur="1000"/>
                                        <p:tgtEl>
                                          <p:spTgt spid="87044">
                                            <p:txEl>
                                              <p:pRg st="3" end="3"/>
                                            </p:txEl>
                                          </p:spTgt>
                                        </p:tgtEl>
                                      </p:cBhvr>
                                    </p:animEffect>
                                    <p:anim calcmode="lin" valueType="num">
                                      <p:cBhvr>
                                        <p:cTn id="36" dur="1000" fill="hold"/>
                                        <p:tgtEl>
                                          <p:spTgt spid="87044">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8704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7044">
                                            <p:txEl>
                                              <p:pRg st="4" end="4"/>
                                            </p:txEl>
                                          </p:spTgt>
                                        </p:tgtEl>
                                        <p:attrNameLst>
                                          <p:attrName>style.visibility</p:attrName>
                                        </p:attrNameLst>
                                      </p:cBhvr>
                                      <p:to>
                                        <p:strVal val="visible"/>
                                      </p:to>
                                    </p:set>
                                    <p:animEffect transition="in" filter="fade">
                                      <p:cBhvr>
                                        <p:cTn id="42" dur="1000"/>
                                        <p:tgtEl>
                                          <p:spTgt spid="87044">
                                            <p:txEl>
                                              <p:pRg st="4" end="4"/>
                                            </p:txEl>
                                          </p:spTgt>
                                        </p:tgtEl>
                                      </p:cBhvr>
                                    </p:animEffect>
                                    <p:anim calcmode="lin" valueType="num">
                                      <p:cBhvr>
                                        <p:cTn id="43" dur="1000" fill="hold"/>
                                        <p:tgtEl>
                                          <p:spTgt spid="87044">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8704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7044">
                                            <p:txEl>
                                              <p:pRg st="5" end="5"/>
                                            </p:txEl>
                                          </p:spTgt>
                                        </p:tgtEl>
                                        <p:attrNameLst>
                                          <p:attrName>style.visibility</p:attrName>
                                        </p:attrNameLst>
                                      </p:cBhvr>
                                      <p:to>
                                        <p:strVal val="visible"/>
                                      </p:to>
                                    </p:set>
                                    <p:animEffect transition="in" filter="fade">
                                      <p:cBhvr>
                                        <p:cTn id="49" dur="1000"/>
                                        <p:tgtEl>
                                          <p:spTgt spid="87044">
                                            <p:txEl>
                                              <p:pRg st="5" end="5"/>
                                            </p:txEl>
                                          </p:spTgt>
                                        </p:tgtEl>
                                      </p:cBhvr>
                                    </p:animEffect>
                                    <p:anim calcmode="lin" valueType="num">
                                      <p:cBhvr>
                                        <p:cTn id="50" dur="1000" fill="hold"/>
                                        <p:tgtEl>
                                          <p:spTgt spid="87044">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8704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179388" y="549275"/>
            <a:ext cx="10153650" cy="7016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zh-CN" altLang="en-US" sz="4400" b="1">
                <a:solidFill>
                  <a:srgbClr val="000099"/>
                </a:solidFill>
                <a:ea typeface="黑体" pitchFamily="2" charset="-122"/>
              </a:rPr>
              <a:t>三</a:t>
            </a:r>
            <a:r>
              <a:rPr lang="en-US" altLang="zh-CN" sz="4400" b="1">
                <a:solidFill>
                  <a:srgbClr val="000099"/>
                </a:solidFill>
                <a:ea typeface="黑体" pitchFamily="2" charset="-122"/>
              </a:rPr>
              <a:t>.</a:t>
            </a:r>
            <a:r>
              <a:rPr lang="zh-CN" altLang="en-US" sz="4400" b="1">
                <a:solidFill>
                  <a:srgbClr val="000099"/>
                </a:solidFill>
                <a:ea typeface="黑体" pitchFamily="2" charset="-122"/>
              </a:rPr>
              <a:t>中国民族资本主义的初步发展</a:t>
            </a:r>
          </a:p>
        </p:txBody>
      </p:sp>
      <p:sp>
        <p:nvSpPr>
          <p:cNvPr id="88067" name="Rectangle 3"/>
          <p:cNvSpPr>
            <a:spLocks noGrp="1" noChangeArrowheads="1"/>
          </p:cNvSpPr>
          <p:nvPr>
            <p:ph type="body" idx="1"/>
          </p:nvPr>
        </p:nvSpPr>
        <p:spPr>
          <a:xfrm>
            <a:off x="323850" y="1412875"/>
            <a:ext cx="8569325" cy="5300663"/>
          </a:xfrm>
          <a:solidFill>
            <a:srgbClr val="336600"/>
          </a:solidFill>
          <a:ln>
            <a:solidFill>
              <a:srgbClr val="FFFF00"/>
            </a:solidFill>
            <a:miter lim="800000"/>
            <a:headEnd/>
            <a:tailEnd/>
          </a:ln>
        </p:spPr>
        <p:txBody>
          <a:bodyPr/>
          <a:lstStyle/>
          <a:p>
            <a:pPr>
              <a:lnSpc>
                <a:spcPct val="90000"/>
              </a:lnSpc>
              <a:buFontTx/>
              <a:buNone/>
            </a:pPr>
            <a:r>
              <a:rPr lang="zh-CN" altLang="en-US" sz="3600" b="1" dirty="0">
                <a:solidFill>
                  <a:srgbClr val="FFFF00"/>
                </a:solidFill>
                <a:ea typeface="华文隶书" pitchFamily="2" charset="-122"/>
              </a:rPr>
              <a:t>　</a:t>
            </a:r>
            <a:r>
              <a:rPr lang="zh-CN" altLang="en-US" sz="4400" b="1" dirty="0">
                <a:solidFill>
                  <a:srgbClr val="FFFF00"/>
                </a:solidFill>
                <a:ea typeface="华文隶书" pitchFamily="2" charset="-122"/>
              </a:rPr>
              <a:t>自主学习：</a:t>
            </a:r>
            <a:r>
              <a:rPr lang="zh-CN" altLang="en-US" sz="4400" b="1" dirty="0">
                <a:solidFill>
                  <a:schemeClr val="bg1"/>
                </a:solidFill>
                <a:ea typeface="华文隶书" pitchFamily="2" charset="-122"/>
              </a:rPr>
              <a:t>结合教材</a:t>
            </a:r>
            <a:r>
              <a:rPr lang="en-US" altLang="zh-CN" sz="4000" b="1" dirty="0">
                <a:solidFill>
                  <a:schemeClr val="bg1"/>
                </a:solidFill>
                <a:ea typeface="华文隶书" pitchFamily="2" charset="-122"/>
              </a:rPr>
              <a:t>p126</a:t>
            </a:r>
            <a:r>
              <a:rPr lang="zh-CN" altLang="en-US" sz="4000" b="1" dirty="0">
                <a:solidFill>
                  <a:schemeClr val="bg1"/>
                </a:solidFill>
                <a:ea typeface="华文隶书" pitchFamily="2" charset="-122"/>
              </a:rPr>
              <a:t>、</a:t>
            </a:r>
            <a:r>
              <a:rPr lang="en-US" altLang="zh-CN" sz="4000" b="1" dirty="0">
                <a:solidFill>
                  <a:schemeClr val="bg1"/>
                </a:solidFill>
                <a:ea typeface="华文隶书" pitchFamily="2" charset="-122"/>
              </a:rPr>
              <a:t>127</a:t>
            </a:r>
            <a:r>
              <a:rPr lang="zh-CN" altLang="en-US" sz="4400" b="1" dirty="0">
                <a:solidFill>
                  <a:schemeClr val="bg1"/>
                </a:solidFill>
                <a:ea typeface="华文隶书" pitchFamily="2" charset="-122"/>
              </a:rPr>
              <a:t>页的内容，回答下列问题：</a:t>
            </a:r>
          </a:p>
          <a:p>
            <a:pPr>
              <a:lnSpc>
                <a:spcPct val="90000"/>
              </a:lnSpc>
              <a:buFontTx/>
              <a:buNone/>
            </a:pPr>
            <a:endParaRPr lang="zh-CN" altLang="en-US" sz="900" b="1" dirty="0">
              <a:solidFill>
                <a:schemeClr val="bg1"/>
              </a:solidFill>
              <a:ea typeface="华文隶书" pitchFamily="2" charset="-122"/>
            </a:endParaRPr>
          </a:p>
          <a:p>
            <a:pPr>
              <a:lnSpc>
                <a:spcPct val="90000"/>
              </a:lnSpc>
            </a:pPr>
            <a:r>
              <a:rPr lang="zh-CN" altLang="en-US" sz="4000" b="1" dirty="0">
                <a:solidFill>
                  <a:srgbClr val="FFFFCC"/>
                </a:solidFill>
                <a:ea typeface="黑体" pitchFamily="2" charset="-122"/>
              </a:rPr>
              <a:t>中国民族资本主义初步发展的原因是什么？</a:t>
            </a:r>
          </a:p>
          <a:p>
            <a:pPr>
              <a:lnSpc>
                <a:spcPct val="90000"/>
              </a:lnSpc>
            </a:pPr>
            <a:r>
              <a:rPr lang="zh-CN" altLang="en-US" sz="4000" b="1" dirty="0">
                <a:solidFill>
                  <a:srgbClr val="FFFFCC"/>
                </a:solidFill>
                <a:ea typeface="黑体" pitchFamily="2" charset="-122"/>
              </a:rPr>
              <a:t>民族资本主义初步发展的表现和特点是什么？</a:t>
            </a:r>
          </a:p>
          <a:p>
            <a:pPr>
              <a:lnSpc>
                <a:spcPct val="90000"/>
              </a:lnSpc>
            </a:pPr>
            <a:r>
              <a:rPr lang="zh-CN" altLang="en-US" sz="4000" b="1" dirty="0">
                <a:solidFill>
                  <a:srgbClr val="FFFFCC"/>
                </a:solidFill>
                <a:ea typeface="黑体" pitchFamily="2" charset="-122"/>
              </a:rPr>
              <a:t>民族资本主义初步发展产生了哪些影响？</a:t>
            </a:r>
            <a:endParaRPr lang="zh-CN" altLang="en-US" sz="4000" dirty="0">
              <a:solidFill>
                <a:srgbClr val="FFFFCC"/>
              </a:solidFill>
              <a:latin typeface="华文新魏"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8067">
                                            <p:txEl>
                                              <p:pRg st="2" end="2"/>
                                            </p:txEl>
                                          </p:spTgt>
                                        </p:tgtEl>
                                        <p:attrNameLst>
                                          <p:attrName>style.visibility</p:attrName>
                                        </p:attrNameLst>
                                      </p:cBhvr>
                                      <p:to>
                                        <p:strVal val="visible"/>
                                      </p:to>
                                    </p:set>
                                    <p:anim calcmode="lin" valueType="num">
                                      <p:cBhvr additive="base">
                                        <p:cTn id="7" dur="500" fill="hold"/>
                                        <p:tgtEl>
                                          <p:spTgt spid="88067">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8067">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88067">
                                            <p:txEl>
                                              <p:pRg st="0" end="0"/>
                                            </p:txEl>
                                          </p:spTgt>
                                        </p:tgtEl>
                                        <p:attrNameLst>
                                          <p:attrName>style.visibility</p:attrName>
                                        </p:attrNameLst>
                                      </p:cBhvr>
                                      <p:to>
                                        <p:strVal val="visible"/>
                                      </p:to>
                                    </p:set>
                                    <p:anim calcmode="lin" valueType="num">
                                      <p:cBhvr additive="base">
                                        <p:cTn id="11" dur="500" fill="hold"/>
                                        <p:tgtEl>
                                          <p:spTgt spid="88067">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88067">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88067">
                                            <p:txEl>
                                              <p:pRg st="3" end="3"/>
                                            </p:txEl>
                                          </p:spTgt>
                                        </p:tgtEl>
                                        <p:attrNameLst>
                                          <p:attrName>style.visibility</p:attrName>
                                        </p:attrNameLst>
                                      </p:cBhvr>
                                      <p:to>
                                        <p:strVal val="visible"/>
                                      </p:to>
                                    </p:set>
                                    <p:anim calcmode="lin" valueType="num">
                                      <p:cBhvr additive="base">
                                        <p:cTn id="15" dur="500" fill="hold"/>
                                        <p:tgtEl>
                                          <p:spTgt spid="88067">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88067">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88067">
                                            <p:txEl>
                                              <p:pRg st="4" end="4"/>
                                            </p:txEl>
                                          </p:spTgt>
                                        </p:tgtEl>
                                        <p:attrNameLst>
                                          <p:attrName>style.visibility</p:attrName>
                                        </p:attrNameLst>
                                      </p:cBhvr>
                                      <p:to>
                                        <p:strVal val="visible"/>
                                      </p:to>
                                    </p:set>
                                    <p:anim calcmode="lin" valueType="num">
                                      <p:cBhvr additive="base">
                                        <p:cTn id="19" dur="500" fill="hold"/>
                                        <p:tgtEl>
                                          <p:spTgt spid="8806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80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322263" y="2209819"/>
            <a:ext cx="8642350" cy="3933825"/>
          </a:xfrm>
        </p:spPr>
        <p:txBody>
          <a:bodyPr/>
          <a:lstStyle/>
          <a:p>
            <a:pPr>
              <a:spcBef>
                <a:spcPct val="0"/>
              </a:spcBef>
              <a:buFontTx/>
              <a:buNone/>
            </a:pPr>
            <a:r>
              <a:rPr lang="zh-CN" altLang="en-US" sz="3600" b="1" dirty="0" smtClean="0">
                <a:solidFill>
                  <a:schemeClr val="bg1"/>
                </a:solidFill>
                <a:latin typeface="黑体" pitchFamily="49" charset="-122"/>
                <a:ea typeface="黑体" pitchFamily="49" charset="-122"/>
              </a:rPr>
              <a:t>⑴ </a:t>
            </a:r>
            <a:r>
              <a:rPr lang="zh-CN" altLang="en-US" sz="3600" b="1" dirty="0">
                <a:solidFill>
                  <a:schemeClr val="bg1"/>
                </a:solidFill>
                <a:latin typeface="黑体" pitchFamily="49" charset="-122"/>
                <a:ea typeface="黑体" pitchFamily="49" charset="-122"/>
              </a:rPr>
              <a:t>甲午战后列强经济侵略加剧，中国自然经济进一步</a:t>
            </a:r>
            <a:r>
              <a:rPr lang="zh-CN" altLang="en-US" sz="3600" b="1" dirty="0" smtClean="0">
                <a:solidFill>
                  <a:schemeClr val="bg1"/>
                </a:solidFill>
                <a:latin typeface="黑体" pitchFamily="49" charset="-122"/>
                <a:ea typeface="黑体" pitchFamily="49" charset="-122"/>
              </a:rPr>
              <a:t>解体</a:t>
            </a:r>
            <a:endParaRPr lang="zh-CN" altLang="en-US" sz="3600" b="1" dirty="0">
              <a:solidFill>
                <a:schemeClr val="bg1"/>
              </a:solidFill>
              <a:latin typeface="黑体" pitchFamily="49" charset="-122"/>
              <a:ea typeface="黑体" pitchFamily="49" charset="-122"/>
            </a:endParaRPr>
          </a:p>
          <a:p>
            <a:pPr>
              <a:spcBef>
                <a:spcPct val="0"/>
              </a:spcBef>
              <a:buFontTx/>
              <a:buNone/>
            </a:pPr>
            <a:endParaRPr lang="zh-CN" altLang="en-US" sz="3600" b="1" dirty="0">
              <a:solidFill>
                <a:schemeClr val="bg1"/>
              </a:solidFill>
              <a:latin typeface="黑体" pitchFamily="49" charset="-122"/>
              <a:ea typeface="黑体" pitchFamily="49" charset="-122"/>
            </a:endParaRPr>
          </a:p>
          <a:p>
            <a:pPr>
              <a:spcBef>
                <a:spcPct val="0"/>
              </a:spcBef>
              <a:buFontTx/>
              <a:buNone/>
            </a:pPr>
            <a:r>
              <a:rPr lang="zh-CN" altLang="en-US" sz="3600" b="1" dirty="0">
                <a:solidFill>
                  <a:schemeClr val="bg1"/>
                </a:solidFill>
                <a:latin typeface="黑体" pitchFamily="49" charset="-122"/>
                <a:ea typeface="黑体" pitchFamily="49" charset="-122"/>
              </a:rPr>
              <a:t>⑵一些爱国人士发出“实业救国”的呼声</a:t>
            </a:r>
          </a:p>
          <a:p>
            <a:pPr>
              <a:spcBef>
                <a:spcPct val="0"/>
              </a:spcBef>
              <a:buFontTx/>
              <a:buNone/>
            </a:pPr>
            <a:endParaRPr lang="zh-CN" altLang="en-US" sz="3600" b="1" dirty="0">
              <a:solidFill>
                <a:schemeClr val="bg1"/>
              </a:solidFill>
              <a:latin typeface="黑体" pitchFamily="49" charset="-122"/>
              <a:ea typeface="黑体" pitchFamily="49" charset="-122"/>
            </a:endParaRPr>
          </a:p>
          <a:p>
            <a:pPr>
              <a:spcBef>
                <a:spcPct val="0"/>
              </a:spcBef>
              <a:buFontTx/>
              <a:buNone/>
            </a:pPr>
            <a:r>
              <a:rPr lang="zh-CN" altLang="en-US" sz="3600" b="1" dirty="0">
                <a:solidFill>
                  <a:schemeClr val="bg1"/>
                </a:solidFill>
                <a:latin typeface="黑体" pitchFamily="49" charset="-122"/>
                <a:ea typeface="黑体" pitchFamily="49" charset="-122"/>
              </a:rPr>
              <a:t>⑶清政府甲午战后放宽了民间设厂的</a:t>
            </a:r>
            <a:r>
              <a:rPr lang="zh-CN" altLang="en-US" sz="3600" b="1" dirty="0" smtClean="0">
                <a:solidFill>
                  <a:schemeClr val="bg1"/>
                </a:solidFill>
                <a:latin typeface="黑体" pitchFamily="49" charset="-122"/>
                <a:ea typeface="黑体" pitchFamily="49" charset="-122"/>
              </a:rPr>
              <a:t>限制</a:t>
            </a:r>
            <a:endParaRPr lang="en-US" altLang="zh-CN" sz="3600" b="1" dirty="0" smtClean="0">
              <a:solidFill>
                <a:schemeClr val="bg1"/>
              </a:solidFill>
              <a:latin typeface="黑体" pitchFamily="49" charset="-122"/>
              <a:ea typeface="黑体" pitchFamily="49" charset="-122"/>
            </a:endParaRPr>
          </a:p>
          <a:p>
            <a:pPr>
              <a:spcBef>
                <a:spcPct val="0"/>
              </a:spcBef>
              <a:buFontTx/>
              <a:buNone/>
            </a:pPr>
            <a:r>
              <a:rPr lang="zh-CN" altLang="en-US" sz="3600" b="1" dirty="0" smtClean="0">
                <a:solidFill>
                  <a:srgbClr val="FFFF00"/>
                </a:solidFill>
                <a:latin typeface="黑体" pitchFamily="49" charset="-122"/>
                <a:ea typeface="黑体" pitchFamily="49" charset="-122"/>
              </a:rPr>
              <a:t>（主要原因）</a:t>
            </a:r>
            <a:endParaRPr lang="zh-CN" altLang="en-US" sz="3600" b="1" dirty="0">
              <a:solidFill>
                <a:srgbClr val="FFFF00"/>
              </a:solidFill>
              <a:latin typeface="黑体" pitchFamily="49" charset="-122"/>
              <a:ea typeface="黑体" pitchFamily="49" charset="-122"/>
            </a:endParaRPr>
          </a:p>
        </p:txBody>
      </p:sp>
      <p:sp>
        <p:nvSpPr>
          <p:cNvPr id="89091" name="Rectangle 3"/>
          <p:cNvSpPr>
            <a:spLocks noChangeArrowheads="1"/>
          </p:cNvSpPr>
          <p:nvPr/>
        </p:nvSpPr>
        <p:spPr bwMode="auto">
          <a:xfrm>
            <a:off x="323850" y="1309688"/>
            <a:ext cx="3743325" cy="8239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en-US" altLang="zh-CN" sz="3600" b="1" dirty="0">
                <a:solidFill>
                  <a:schemeClr val="bg1"/>
                </a:solidFill>
                <a:latin typeface="黑体" pitchFamily="49" charset="-122"/>
                <a:ea typeface="黑体" pitchFamily="49" charset="-122"/>
              </a:rPr>
              <a:t>1</a:t>
            </a:r>
            <a:r>
              <a:rPr lang="zh-CN" altLang="en-US" sz="3600" b="1" dirty="0">
                <a:solidFill>
                  <a:schemeClr val="bg1"/>
                </a:solidFill>
                <a:latin typeface="黑体" pitchFamily="49" charset="-122"/>
                <a:ea typeface="黑体" pitchFamily="49" charset="-122"/>
              </a:rPr>
              <a:t>、原因：</a:t>
            </a:r>
          </a:p>
        </p:txBody>
      </p:sp>
      <p:sp>
        <p:nvSpPr>
          <p:cNvPr id="89092" name="Rectangle 4"/>
          <p:cNvSpPr>
            <a:spLocks noChangeArrowheads="1"/>
          </p:cNvSpPr>
          <p:nvPr/>
        </p:nvSpPr>
        <p:spPr bwMode="auto">
          <a:xfrm>
            <a:off x="1" y="333375"/>
            <a:ext cx="8929718" cy="7620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zh-CN" altLang="en-US" sz="3600" b="1" dirty="0">
                <a:solidFill>
                  <a:schemeClr val="bg1"/>
                </a:solidFill>
                <a:latin typeface="黑体" pitchFamily="49" charset="-122"/>
                <a:ea typeface="黑体" pitchFamily="49" charset="-122"/>
              </a:rPr>
              <a:t>三、中国民族资本主义的初步发展</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9090">
                                            <p:txEl>
                                              <p:pRg st="0" end="0"/>
                                            </p:txEl>
                                          </p:spTgt>
                                        </p:tgtEl>
                                        <p:attrNameLst>
                                          <p:attrName>style.visibility</p:attrName>
                                        </p:attrNameLst>
                                      </p:cBhvr>
                                      <p:to>
                                        <p:strVal val="visible"/>
                                      </p:to>
                                    </p:set>
                                    <p:anim calcmode="lin" valueType="num">
                                      <p:cBhvr additive="base">
                                        <p:cTn id="7" dur="500" fill="hold"/>
                                        <p:tgtEl>
                                          <p:spTgt spid="8909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09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89090">
                                            <p:txEl>
                                              <p:pRg st="2" end="2"/>
                                            </p:txEl>
                                          </p:spTgt>
                                        </p:tgtEl>
                                        <p:attrNameLst>
                                          <p:attrName>style.visibility</p:attrName>
                                        </p:attrNameLst>
                                      </p:cBhvr>
                                      <p:to>
                                        <p:strVal val="visible"/>
                                      </p:to>
                                    </p:set>
                                    <p:anim calcmode="lin" valueType="num">
                                      <p:cBhvr additive="base">
                                        <p:cTn id="13" dur="500" fill="hold"/>
                                        <p:tgtEl>
                                          <p:spTgt spid="8909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09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89090">
                                            <p:txEl>
                                              <p:pRg st="4" end="4"/>
                                            </p:txEl>
                                          </p:spTgt>
                                        </p:tgtEl>
                                        <p:attrNameLst>
                                          <p:attrName>style.visibility</p:attrName>
                                        </p:attrNameLst>
                                      </p:cBhvr>
                                      <p:to>
                                        <p:strVal val="visible"/>
                                      </p:to>
                                    </p:set>
                                    <p:anim calcmode="lin" valueType="num">
                                      <p:cBhvr additive="base">
                                        <p:cTn id="19" dur="500" fill="hold"/>
                                        <p:tgtEl>
                                          <p:spTgt spid="8909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909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9090">
                                            <p:txEl>
                                              <p:pRg st="5" end="5"/>
                                            </p:txEl>
                                          </p:spTgt>
                                        </p:tgtEl>
                                        <p:attrNameLst>
                                          <p:attrName>style.visibility</p:attrName>
                                        </p:attrNameLst>
                                      </p:cBhvr>
                                      <p:to>
                                        <p:strVal val="visible"/>
                                      </p:to>
                                    </p:set>
                                    <p:anim calcmode="lin" valueType="num">
                                      <p:cBhvr additive="base">
                                        <p:cTn id="25" dur="500" fill="hold"/>
                                        <p:tgtEl>
                                          <p:spTgt spid="89090">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909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Text Box 4"/>
          <p:cNvSpPr txBox="1">
            <a:spLocks noChangeArrowheads="1"/>
          </p:cNvSpPr>
          <p:nvPr/>
        </p:nvSpPr>
        <p:spPr bwMode="auto">
          <a:xfrm>
            <a:off x="323850" y="1903425"/>
            <a:ext cx="8882063" cy="324008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kumimoji="1" sz="2400">
                <a:solidFill>
                  <a:schemeClr val="tx1"/>
                </a:solidFill>
                <a:latin typeface="Times New Roman" pitchFamily="18" charset="0"/>
                <a:ea typeface="宋体" pitchFamily="2" charset="-122"/>
              </a:defRPr>
            </a:lvl1pPr>
            <a:lvl2pPr>
              <a:defRPr kumimoji="1" sz="24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400">
                <a:solidFill>
                  <a:schemeClr val="tx1"/>
                </a:solidFill>
                <a:latin typeface="Times New Roman" pitchFamily="18" charset="0"/>
                <a:ea typeface="宋体" pitchFamily="2" charset="-122"/>
              </a:defRPr>
            </a:lvl4pPr>
            <a:lvl5pPr>
              <a:defRPr kumimoji="1" sz="2400">
                <a:solidFill>
                  <a:schemeClr val="tx1"/>
                </a:solidFill>
                <a:latin typeface="Times New Roman" pitchFamily="18" charset="0"/>
                <a:ea typeface="宋体" pitchFamily="2" charset="-122"/>
              </a:defRPr>
            </a:lvl5pPr>
            <a:lvl6pPr marL="457200" fontAlgn="base">
              <a:spcBef>
                <a:spcPct val="0"/>
              </a:spcBef>
              <a:spcAft>
                <a:spcPct val="0"/>
              </a:spcAft>
              <a:defRPr kumimoji="1" sz="2400">
                <a:solidFill>
                  <a:schemeClr val="tx1"/>
                </a:solidFill>
                <a:latin typeface="Times New Roman" pitchFamily="18" charset="0"/>
                <a:ea typeface="宋体" pitchFamily="2" charset="-122"/>
              </a:defRPr>
            </a:lvl6pPr>
            <a:lvl7pPr marL="914400" fontAlgn="base">
              <a:spcBef>
                <a:spcPct val="0"/>
              </a:spcBef>
              <a:spcAft>
                <a:spcPct val="0"/>
              </a:spcAft>
              <a:defRPr kumimoji="1" sz="2400">
                <a:solidFill>
                  <a:schemeClr val="tx1"/>
                </a:solidFill>
                <a:latin typeface="Times New Roman" pitchFamily="18" charset="0"/>
                <a:ea typeface="宋体" pitchFamily="2" charset="-122"/>
              </a:defRPr>
            </a:lvl7pPr>
            <a:lvl8pPr marL="1371600" fontAlgn="base">
              <a:spcBef>
                <a:spcPct val="0"/>
              </a:spcBef>
              <a:spcAft>
                <a:spcPct val="0"/>
              </a:spcAft>
              <a:defRPr kumimoji="1" sz="2400">
                <a:solidFill>
                  <a:schemeClr val="tx1"/>
                </a:solidFill>
                <a:latin typeface="Times New Roman" pitchFamily="18" charset="0"/>
                <a:ea typeface="宋体" pitchFamily="2" charset="-122"/>
              </a:defRPr>
            </a:lvl8pPr>
            <a:lvl9pPr marL="1828800" fontAlgn="base">
              <a:spcBef>
                <a:spcPct val="0"/>
              </a:spcBef>
              <a:spcAft>
                <a:spcPct val="0"/>
              </a:spcAft>
              <a:defRPr kumimoji="1" sz="2400">
                <a:solidFill>
                  <a:schemeClr val="tx1"/>
                </a:solidFill>
                <a:latin typeface="Times New Roman" pitchFamily="18" charset="0"/>
                <a:ea typeface="宋体" pitchFamily="2" charset="-122"/>
              </a:defRPr>
            </a:lvl9pPr>
          </a:lstStyle>
          <a:p>
            <a:r>
              <a:rPr kumimoji="0" lang="en-US" altLang="zh-CN" sz="3600" b="1" dirty="0">
                <a:solidFill>
                  <a:schemeClr val="bg1"/>
                </a:solidFill>
                <a:latin typeface="黑体" pitchFamily="2" charset="-122"/>
                <a:ea typeface="黑体" pitchFamily="2" charset="-122"/>
              </a:rPr>
              <a:t>2</a:t>
            </a:r>
            <a:r>
              <a:rPr kumimoji="0" lang="zh-CN" altLang="en-US" sz="3600" b="1" dirty="0">
                <a:solidFill>
                  <a:schemeClr val="bg1"/>
                </a:solidFill>
                <a:latin typeface="黑体" pitchFamily="2" charset="-122"/>
                <a:ea typeface="黑体" pitchFamily="2" charset="-122"/>
              </a:rPr>
              <a:t>、表现和特点：</a:t>
            </a:r>
          </a:p>
          <a:p>
            <a:endParaRPr kumimoji="0" lang="zh-CN" altLang="en-US" sz="3600" b="1" dirty="0">
              <a:solidFill>
                <a:schemeClr val="bg1"/>
              </a:solidFill>
              <a:latin typeface="黑体" pitchFamily="2" charset="-122"/>
              <a:ea typeface="黑体" pitchFamily="2" charset="-122"/>
            </a:endParaRPr>
          </a:p>
          <a:p>
            <a:r>
              <a:rPr kumimoji="0" lang="zh-CN" altLang="en-US" sz="3600" b="1" dirty="0">
                <a:solidFill>
                  <a:schemeClr val="bg1"/>
                </a:solidFill>
                <a:latin typeface="黑体" pitchFamily="2" charset="-122"/>
                <a:ea typeface="黑体" pitchFamily="2" charset="-122"/>
              </a:rPr>
              <a:t>表现：</a:t>
            </a:r>
          </a:p>
          <a:p>
            <a:endParaRPr kumimoji="0" lang="zh-CN" altLang="en-US" sz="3600" b="1" dirty="0">
              <a:solidFill>
                <a:schemeClr val="bg1"/>
              </a:solidFill>
              <a:latin typeface="黑体" pitchFamily="2" charset="-122"/>
              <a:ea typeface="黑体" pitchFamily="2" charset="-122"/>
            </a:endParaRPr>
          </a:p>
          <a:p>
            <a:endParaRPr kumimoji="0" lang="zh-CN" altLang="en-US" sz="3600" b="1" dirty="0">
              <a:solidFill>
                <a:schemeClr val="bg1"/>
              </a:solidFill>
              <a:latin typeface="黑体" pitchFamily="2" charset="-122"/>
              <a:ea typeface="黑体" pitchFamily="2" charset="-122"/>
            </a:endParaRPr>
          </a:p>
          <a:p>
            <a:r>
              <a:rPr kumimoji="0" lang="zh-CN" altLang="en-US" sz="3600" b="1" dirty="0">
                <a:solidFill>
                  <a:schemeClr val="bg1"/>
                </a:solidFill>
                <a:latin typeface="黑体" pitchFamily="2" charset="-122"/>
                <a:ea typeface="黑体" pitchFamily="2" charset="-122"/>
              </a:rPr>
              <a:t>特点：</a:t>
            </a:r>
          </a:p>
        </p:txBody>
      </p:sp>
      <p:sp>
        <p:nvSpPr>
          <p:cNvPr id="91141" name="Rectangle 5"/>
          <p:cNvSpPr>
            <a:spLocks noChangeArrowheads="1"/>
          </p:cNvSpPr>
          <p:nvPr/>
        </p:nvSpPr>
        <p:spPr bwMode="auto">
          <a:xfrm>
            <a:off x="323850" y="1052513"/>
            <a:ext cx="3768725" cy="82391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en-US" altLang="zh-CN" sz="3600" b="1">
                <a:solidFill>
                  <a:schemeClr val="bg1"/>
                </a:solidFill>
                <a:latin typeface="黑体" pitchFamily="2" charset="-122"/>
                <a:ea typeface="黑体" pitchFamily="2" charset="-122"/>
              </a:rPr>
              <a:t>1</a:t>
            </a:r>
            <a:r>
              <a:rPr lang="zh-CN" altLang="en-US" sz="3600" b="1">
                <a:solidFill>
                  <a:schemeClr val="bg1"/>
                </a:solidFill>
                <a:latin typeface="黑体" pitchFamily="2" charset="-122"/>
                <a:ea typeface="黑体" pitchFamily="2" charset="-122"/>
              </a:rPr>
              <a:t>、原因：</a:t>
            </a:r>
          </a:p>
        </p:txBody>
      </p:sp>
      <p:sp>
        <p:nvSpPr>
          <p:cNvPr id="91142" name="Rectangle 6"/>
          <p:cNvSpPr>
            <a:spLocks noChangeArrowheads="1"/>
          </p:cNvSpPr>
          <p:nvPr/>
        </p:nvSpPr>
        <p:spPr bwMode="auto">
          <a:xfrm>
            <a:off x="0" y="333375"/>
            <a:ext cx="8955088" cy="7620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zh-CN" altLang="en-US" sz="3600" b="1">
                <a:solidFill>
                  <a:schemeClr val="bg1"/>
                </a:solidFill>
                <a:latin typeface="黑体" pitchFamily="2" charset="-122"/>
                <a:ea typeface="黑体" pitchFamily="2" charset="-122"/>
              </a:rPr>
              <a:t>三、中国民族资本主义的初步发展</a:t>
            </a:r>
          </a:p>
        </p:txBody>
      </p:sp>
      <p:sp>
        <p:nvSpPr>
          <p:cNvPr id="91143" name="Text Box 7"/>
          <p:cNvSpPr txBox="1">
            <a:spLocks noChangeArrowheads="1"/>
          </p:cNvSpPr>
          <p:nvPr/>
        </p:nvSpPr>
        <p:spPr bwMode="auto">
          <a:xfrm>
            <a:off x="1655763" y="2871613"/>
            <a:ext cx="7059641"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zh-CN" altLang="en-US" sz="3600" b="1" dirty="0">
                <a:solidFill>
                  <a:schemeClr val="bg1"/>
                </a:solidFill>
                <a:latin typeface="黑体" pitchFamily="2" charset="-122"/>
                <a:ea typeface="黑体" pitchFamily="2" charset="-122"/>
              </a:rPr>
              <a:t>商办企业增多，投资总额增长，  出现一些颇具规模的厂矿企业。</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1143"/>
                                        </p:tgtEl>
                                        <p:attrNameLst>
                                          <p:attrName>style.visibility</p:attrName>
                                        </p:attrNameLst>
                                      </p:cBhvr>
                                      <p:to>
                                        <p:strVal val="visible"/>
                                      </p:to>
                                    </p:set>
                                    <p:animEffect transition="in" filter="blinds(horizontal)">
                                      <p:cBhvr>
                                        <p:cTn id="7" dur="500"/>
                                        <p:tgtEl>
                                          <p:spTgt spid="91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2" descr="D04020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4"/>
            <a:ext cx="9144000" cy="5842000"/>
          </a:xfrm>
          <a:prstGeom prst="rect">
            <a:avLst/>
          </a:prstGeom>
          <a:noFill/>
          <a:extLst>
            <a:ext uri="{909E8E84-426E-40DD-AFC4-6F175D3DCCD1}">
              <a14:hiddenFill xmlns="" xmlns:a14="http://schemas.microsoft.com/office/drawing/2010/main">
                <a:solidFill>
                  <a:srgbClr val="FFFFFF"/>
                </a:solidFill>
              </a14:hiddenFill>
            </a:ext>
          </a:extLst>
        </p:spPr>
      </p:pic>
      <p:sp>
        <p:nvSpPr>
          <p:cNvPr id="76805" name="Text Box 5"/>
          <p:cNvSpPr txBox="1">
            <a:spLocks noChangeArrowheads="1"/>
          </p:cNvSpPr>
          <p:nvPr/>
        </p:nvSpPr>
        <p:spPr bwMode="auto">
          <a:xfrm>
            <a:off x="179388" y="6000768"/>
            <a:ext cx="860425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kumimoji="1" lang="en-US" altLang="zh-CN" sz="3600" b="1" dirty="0">
                <a:solidFill>
                  <a:schemeClr val="bg1"/>
                </a:solidFill>
                <a:latin typeface="黑体" pitchFamily="2" charset="-122"/>
                <a:ea typeface="黑体" pitchFamily="2" charset="-122"/>
              </a:rPr>
              <a:t>1895</a:t>
            </a:r>
            <a:r>
              <a:rPr kumimoji="1" lang="zh-CN" altLang="en-US" sz="3600" b="1" dirty="0">
                <a:solidFill>
                  <a:schemeClr val="bg1"/>
                </a:solidFill>
                <a:latin typeface="黑体" pitchFamily="2" charset="-122"/>
                <a:ea typeface="黑体" pitchFamily="2" charset="-122"/>
              </a:rPr>
              <a:t>年</a:t>
            </a:r>
            <a:r>
              <a:rPr kumimoji="1" lang="en-US" altLang="zh-CN" sz="3600" b="1" dirty="0">
                <a:solidFill>
                  <a:schemeClr val="bg1"/>
                </a:solidFill>
                <a:latin typeface="黑体" pitchFamily="2" charset="-122"/>
                <a:ea typeface="黑体" pitchFamily="2" charset="-122"/>
              </a:rPr>
              <a:t>《</a:t>
            </a:r>
            <a:r>
              <a:rPr kumimoji="1" lang="zh-CN" altLang="en-US" sz="3600" b="1" dirty="0">
                <a:solidFill>
                  <a:schemeClr val="bg1"/>
                </a:solidFill>
                <a:latin typeface="黑体" pitchFamily="2" charset="-122"/>
                <a:ea typeface="黑体" pitchFamily="2" charset="-122"/>
              </a:rPr>
              <a:t>马关条约</a:t>
            </a:r>
            <a:r>
              <a:rPr kumimoji="1" lang="en-US" altLang="zh-CN" sz="3600" b="1" dirty="0">
                <a:solidFill>
                  <a:schemeClr val="bg1"/>
                </a:solidFill>
                <a:latin typeface="黑体" pitchFamily="2" charset="-122"/>
                <a:ea typeface="黑体" pitchFamily="2" charset="-122"/>
              </a:rPr>
              <a:t>》</a:t>
            </a:r>
            <a:r>
              <a:rPr kumimoji="1" lang="zh-CN" altLang="en-US" sz="3600" b="1" dirty="0">
                <a:solidFill>
                  <a:schemeClr val="bg1"/>
                </a:solidFill>
                <a:latin typeface="黑体" pitchFamily="2" charset="-122"/>
                <a:ea typeface="黑体" pitchFamily="2" charset="-122"/>
              </a:rPr>
              <a:t>的签订</a:t>
            </a:r>
          </a:p>
        </p:txBody>
      </p:sp>
      <p:sp>
        <p:nvSpPr>
          <p:cNvPr id="4" name="Text Box 4"/>
          <p:cNvSpPr txBox="1">
            <a:spLocks noChangeArrowheads="1"/>
          </p:cNvSpPr>
          <p:nvPr/>
        </p:nvSpPr>
        <p:spPr bwMode="auto">
          <a:xfrm>
            <a:off x="0" y="214290"/>
            <a:ext cx="8643966" cy="13542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ts val="3600"/>
              </a:lnSpc>
              <a:spcBef>
                <a:spcPct val="50000"/>
              </a:spcBef>
            </a:pPr>
            <a:r>
              <a:rPr lang="zh-CN" altLang="en-US" sz="4400" b="1" dirty="0" smtClean="0">
                <a:solidFill>
                  <a:srgbClr val="0000FF"/>
                </a:solidFill>
                <a:latin typeface="黑体" pitchFamily="49" charset="-122"/>
                <a:ea typeface="黑体" pitchFamily="49" charset="-122"/>
              </a:rPr>
              <a:t>第</a:t>
            </a:r>
            <a:r>
              <a:rPr lang="en-US" altLang="zh-CN" sz="4400" b="1" dirty="0">
                <a:solidFill>
                  <a:srgbClr val="0000FF"/>
                </a:solidFill>
                <a:latin typeface="黑体" pitchFamily="49" charset="-122"/>
                <a:ea typeface="黑体" pitchFamily="49" charset="-122"/>
              </a:rPr>
              <a:t>1</a:t>
            </a:r>
            <a:r>
              <a:rPr lang="zh-CN" altLang="en-US" sz="4400" b="1" dirty="0">
                <a:solidFill>
                  <a:srgbClr val="0000FF"/>
                </a:solidFill>
                <a:latin typeface="黑体" pitchFamily="49" charset="-122"/>
                <a:ea typeface="黑体" pitchFamily="49" charset="-122"/>
              </a:rPr>
              <a:t>课 </a:t>
            </a:r>
            <a:endParaRPr lang="en-US" altLang="zh-CN" sz="4400" b="1" dirty="0" smtClean="0">
              <a:solidFill>
                <a:srgbClr val="0000FF"/>
              </a:solidFill>
              <a:latin typeface="黑体" pitchFamily="49" charset="-122"/>
              <a:ea typeface="黑体" pitchFamily="49" charset="-122"/>
            </a:endParaRPr>
          </a:p>
          <a:p>
            <a:pPr algn="ctr">
              <a:lnSpc>
                <a:spcPts val="3600"/>
              </a:lnSpc>
              <a:spcBef>
                <a:spcPct val="50000"/>
              </a:spcBef>
            </a:pPr>
            <a:r>
              <a:rPr lang="zh-CN" altLang="en-US" sz="4400" b="1" dirty="0" smtClean="0">
                <a:solidFill>
                  <a:srgbClr val="0000FF"/>
                </a:solidFill>
                <a:latin typeface="黑体" pitchFamily="49" charset="-122"/>
                <a:ea typeface="黑体" pitchFamily="49" charset="-122"/>
              </a:rPr>
              <a:t>甲午战争</a:t>
            </a:r>
            <a:r>
              <a:rPr lang="zh-CN" altLang="en-US" sz="4400" b="1" dirty="0">
                <a:solidFill>
                  <a:srgbClr val="0000FF"/>
                </a:solidFill>
                <a:latin typeface="黑体" pitchFamily="49" charset="-122"/>
                <a:ea typeface="黑体" pitchFamily="49" charset="-122"/>
              </a:rPr>
              <a:t>后民族危机的加深</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5"/>
                                        </p:tgtEl>
                                        <p:attrNameLst>
                                          <p:attrName>style.visibility</p:attrName>
                                        </p:attrNameLst>
                                      </p:cBhvr>
                                      <p:to>
                                        <p:strVal val="visible"/>
                                      </p:to>
                                    </p:set>
                                    <p:animEffect transition="in" filter="blinds(horizontal)">
                                      <p:cBhvr>
                                        <p:cTn id="7" dur="500"/>
                                        <p:tgtEl>
                                          <p:spTgt spid="76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0500" y="-24"/>
            <a:ext cx="8763000" cy="4772044"/>
          </a:xfrm>
          <a:solidFill>
            <a:schemeClr val="tx1"/>
          </a:solidFill>
        </p:spPr>
        <p:txBody>
          <a:bodyPr/>
          <a:lstStyle/>
          <a:p>
            <a:pPr algn="l" eaLnBrk="1" hangingPunct="1"/>
            <a:r>
              <a:rPr lang="zh-CN" altLang="en-US" sz="3000" b="1" dirty="0" smtClean="0">
                <a:solidFill>
                  <a:schemeClr val="bg1"/>
                </a:solidFill>
                <a:latin typeface="黑体" pitchFamily="49" charset="-122"/>
                <a:ea typeface="黑体" pitchFamily="49" charset="-122"/>
              </a:rPr>
              <a:t>   材料一   据统计</a:t>
            </a:r>
            <a:r>
              <a:rPr lang="en-US" altLang="zh-CN" sz="3000" b="1" dirty="0" smtClean="0">
                <a:solidFill>
                  <a:schemeClr val="bg1"/>
                </a:solidFill>
                <a:latin typeface="黑体" pitchFamily="49" charset="-122"/>
                <a:ea typeface="黑体" pitchFamily="49" charset="-122"/>
              </a:rPr>
              <a:t>,19</a:t>
            </a:r>
            <a:r>
              <a:rPr lang="zh-CN" altLang="en-US" sz="3000" b="1" dirty="0" smtClean="0">
                <a:solidFill>
                  <a:schemeClr val="bg1"/>
                </a:solidFill>
                <a:latin typeface="黑体" pitchFamily="49" charset="-122"/>
                <a:ea typeface="黑体" pitchFamily="49" charset="-122"/>
              </a:rPr>
              <a:t>世纪末</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华商在上海创办了</a:t>
            </a:r>
            <a:r>
              <a:rPr lang="zh-CN" altLang="en-US" sz="3000" b="1" u="sng" dirty="0" smtClean="0">
                <a:solidFill>
                  <a:schemeClr val="bg1"/>
                </a:solidFill>
                <a:latin typeface="黑体" pitchFamily="49" charset="-122"/>
                <a:ea typeface="黑体" pitchFamily="49" charset="-122"/>
              </a:rPr>
              <a:t>六家</a:t>
            </a:r>
            <a:r>
              <a:rPr lang="zh-CN" altLang="en-US" sz="3000" b="1" dirty="0" smtClean="0">
                <a:solidFill>
                  <a:schemeClr val="bg1"/>
                </a:solidFill>
                <a:latin typeface="黑体" pitchFamily="49" charset="-122"/>
                <a:ea typeface="黑体" pitchFamily="49" charset="-122"/>
              </a:rPr>
              <a:t>丝厂</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资本总额为</a:t>
            </a:r>
            <a:r>
              <a:rPr lang="en-US" altLang="zh-CN" sz="3000" b="1" u="sng" dirty="0" smtClean="0">
                <a:solidFill>
                  <a:schemeClr val="bg1"/>
                </a:solidFill>
                <a:latin typeface="黑体" pitchFamily="49" charset="-122"/>
                <a:ea typeface="黑体" pitchFamily="49" charset="-122"/>
              </a:rPr>
              <a:t>120</a:t>
            </a:r>
            <a:r>
              <a:rPr lang="zh-CN" altLang="en-US" sz="3000" b="1" u="sng" dirty="0" smtClean="0">
                <a:solidFill>
                  <a:schemeClr val="bg1"/>
                </a:solidFill>
                <a:latin typeface="黑体" pitchFamily="49" charset="-122"/>
                <a:ea typeface="黑体" pitchFamily="49" charset="-122"/>
              </a:rPr>
              <a:t>万元</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而同一时期</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法国商人在上海开办的宝昌丝厂</a:t>
            </a:r>
            <a:r>
              <a:rPr lang="zh-CN" altLang="en-US" sz="3000" b="1" u="sng" dirty="0" smtClean="0">
                <a:solidFill>
                  <a:schemeClr val="bg1"/>
                </a:solidFill>
                <a:latin typeface="黑体" pitchFamily="49" charset="-122"/>
                <a:ea typeface="黑体" pitchFamily="49" charset="-122"/>
              </a:rPr>
              <a:t>一家</a:t>
            </a:r>
            <a:r>
              <a:rPr lang="zh-CN" altLang="en-US" sz="3000" b="1" dirty="0" smtClean="0">
                <a:solidFill>
                  <a:schemeClr val="bg1"/>
                </a:solidFill>
                <a:latin typeface="黑体" pitchFamily="49" charset="-122"/>
                <a:ea typeface="黑体" pitchFamily="49" charset="-122"/>
              </a:rPr>
              <a:t>就有资本</a:t>
            </a:r>
            <a:r>
              <a:rPr lang="en-US" altLang="zh-CN" sz="3000" b="1" u="sng" dirty="0" smtClean="0">
                <a:solidFill>
                  <a:schemeClr val="bg1"/>
                </a:solidFill>
                <a:latin typeface="黑体" pitchFamily="49" charset="-122"/>
                <a:ea typeface="黑体" pitchFamily="49" charset="-122"/>
              </a:rPr>
              <a:t>110</a:t>
            </a:r>
            <a:r>
              <a:rPr lang="zh-CN" altLang="en-US" sz="3000" b="1" u="sng" dirty="0" smtClean="0">
                <a:solidFill>
                  <a:schemeClr val="bg1"/>
                </a:solidFill>
                <a:latin typeface="黑体" pitchFamily="49" charset="-122"/>
                <a:ea typeface="黑体" pitchFamily="49" charset="-122"/>
              </a:rPr>
              <a:t>万元</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接近上海六家华商丝厂的总额</a:t>
            </a:r>
            <a:r>
              <a:rPr lang="en-US" altLang="zh-CN" sz="3000" b="1" dirty="0" smtClean="0">
                <a:solidFill>
                  <a:schemeClr val="bg1"/>
                </a:solidFill>
                <a:latin typeface="黑体" pitchFamily="49" charset="-122"/>
                <a:ea typeface="黑体" pitchFamily="49" charset="-122"/>
              </a:rPr>
              <a:t>.</a:t>
            </a:r>
            <a:br>
              <a:rPr lang="en-US" altLang="zh-CN" sz="3000" b="1" dirty="0" smtClean="0">
                <a:solidFill>
                  <a:schemeClr val="bg1"/>
                </a:solidFill>
                <a:latin typeface="黑体" pitchFamily="49" charset="-122"/>
                <a:ea typeface="黑体" pitchFamily="49" charset="-122"/>
              </a:rPr>
            </a:br>
            <a:r>
              <a:rPr lang="en-US" altLang="zh-CN" sz="3000" b="1" dirty="0" smtClean="0">
                <a:solidFill>
                  <a:schemeClr val="bg1"/>
                </a:solidFill>
                <a:latin typeface="黑体" pitchFamily="49" charset="-122"/>
                <a:ea typeface="黑体" pitchFamily="49" charset="-122"/>
              </a:rPr>
              <a:t>    </a:t>
            </a:r>
            <a:r>
              <a:rPr lang="zh-CN" altLang="en-US" sz="3000" b="1" dirty="0" smtClean="0">
                <a:solidFill>
                  <a:schemeClr val="bg1"/>
                </a:solidFill>
                <a:latin typeface="黑体" pitchFamily="49" charset="-122"/>
                <a:ea typeface="黑体" pitchFamily="49" charset="-122"/>
              </a:rPr>
              <a:t>材料二   </a:t>
            </a:r>
            <a:r>
              <a:rPr lang="en-US" altLang="zh-CN" sz="3000" b="1" dirty="0" smtClean="0">
                <a:solidFill>
                  <a:schemeClr val="bg1"/>
                </a:solidFill>
                <a:latin typeface="黑体" pitchFamily="49" charset="-122"/>
                <a:ea typeface="黑体" pitchFamily="49" charset="-122"/>
              </a:rPr>
              <a:t>19</a:t>
            </a:r>
            <a:r>
              <a:rPr lang="zh-CN" altLang="en-US" sz="3000" b="1" dirty="0" smtClean="0">
                <a:solidFill>
                  <a:schemeClr val="bg1"/>
                </a:solidFill>
                <a:latin typeface="黑体" pitchFamily="49" charset="-122"/>
                <a:ea typeface="黑体" pitchFamily="49" charset="-122"/>
              </a:rPr>
              <a:t>世纪</a:t>
            </a:r>
            <a:r>
              <a:rPr lang="en-US" altLang="zh-CN" sz="3000" b="1" dirty="0" smtClean="0">
                <a:solidFill>
                  <a:schemeClr val="bg1"/>
                </a:solidFill>
                <a:latin typeface="黑体" pitchFamily="49" charset="-122"/>
                <a:ea typeface="黑体" pitchFamily="49" charset="-122"/>
              </a:rPr>
              <a:t>90</a:t>
            </a:r>
            <a:r>
              <a:rPr lang="zh-CN" altLang="en-US" sz="3000" b="1" dirty="0" smtClean="0">
                <a:solidFill>
                  <a:schemeClr val="bg1"/>
                </a:solidFill>
                <a:latin typeface="黑体" pitchFamily="49" charset="-122"/>
                <a:ea typeface="黑体" pitchFamily="49" charset="-122"/>
              </a:rPr>
              <a:t>年代初</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天津武举李福明办有一家机器面粉厂</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因不满</a:t>
            </a:r>
            <a:r>
              <a:rPr lang="zh-CN" altLang="en-US" sz="3000" b="1" u="sng" dirty="0" smtClean="0">
                <a:solidFill>
                  <a:schemeClr val="bg1"/>
                </a:solidFill>
                <a:latin typeface="黑体" pitchFamily="49" charset="-122"/>
                <a:ea typeface="黑体" pitchFamily="49" charset="-122"/>
              </a:rPr>
              <a:t>官府衙门的勒索</a:t>
            </a:r>
            <a:r>
              <a:rPr lang="zh-CN" altLang="en-US" sz="3000" b="1" dirty="0" smtClean="0">
                <a:solidFill>
                  <a:schemeClr val="bg1"/>
                </a:solidFill>
                <a:latin typeface="黑体" pitchFamily="49" charset="-122"/>
                <a:ea typeface="黑体" pitchFamily="49" charset="-122"/>
              </a:rPr>
              <a:t>到官府讲理</a:t>
            </a:r>
            <a:r>
              <a:rPr lang="en-US" altLang="zh-CN" sz="3000" b="1" dirty="0" smtClean="0">
                <a:solidFill>
                  <a:schemeClr val="bg1"/>
                </a:solidFill>
                <a:latin typeface="黑体" pitchFamily="49" charset="-122"/>
                <a:ea typeface="黑体" pitchFamily="49" charset="-122"/>
              </a:rPr>
              <a:t>,</a:t>
            </a:r>
            <a:r>
              <a:rPr lang="zh-CN" altLang="en-US" sz="3000" b="1" u="sng" dirty="0" smtClean="0">
                <a:solidFill>
                  <a:schemeClr val="bg1"/>
                </a:solidFill>
                <a:latin typeface="黑体" pitchFamily="49" charset="-122"/>
                <a:ea typeface="黑体" pitchFamily="49" charset="-122"/>
              </a:rPr>
              <a:t>结果被</a:t>
            </a:r>
            <a:r>
              <a:rPr lang="zh-CN" altLang="en-US" sz="3000" b="1" dirty="0" smtClean="0">
                <a:solidFill>
                  <a:schemeClr val="bg1"/>
                </a:solidFill>
                <a:latin typeface="黑体" pitchFamily="49" charset="-122"/>
                <a:ea typeface="黑体" pitchFamily="49" charset="-122"/>
              </a:rPr>
              <a:t>以”私设磨房””哄闹官署”等罪名</a:t>
            </a:r>
            <a:r>
              <a:rPr lang="zh-CN" altLang="en-US" sz="3000" b="1" u="sng" dirty="0" smtClean="0">
                <a:solidFill>
                  <a:schemeClr val="bg1"/>
                </a:solidFill>
                <a:latin typeface="黑体" pitchFamily="49" charset="-122"/>
                <a:ea typeface="黑体" pitchFamily="49" charset="-122"/>
              </a:rPr>
              <a:t>治罪</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 他的机器磨房也因此被迫关闭</a:t>
            </a:r>
            <a:r>
              <a:rPr lang="en-US" altLang="zh-CN" sz="3000" b="1" dirty="0" smtClean="0">
                <a:solidFill>
                  <a:schemeClr val="bg1"/>
                </a:solidFill>
                <a:latin typeface="黑体" pitchFamily="49" charset="-122"/>
                <a:ea typeface="黑体" pitchFamily="49" charset="-122"/>
              </a:rPr>
              <a:t>.</a:t>
            </a:r>
            <a:br>
              <a:rPr lang="en-US" altLang="zh-CN" sz="3000" b="1" dirty="0" smtClean="0">
                <a:solidFill>
                  <a:schemeClr val="bg1"/>
                </a:solidFill>
                <a:latin typeface="黑体" pitchFamily="49" charset="-122"/>
                <a:ea typeface="黑体" pitchFamily="49" charset="-122"/>
              </a:rPr>
            </a:br>
            <a:r>
              <a:rPr lang="en-US" altLang="zh-CN" sz="3000" b="1" dirty="0" smtClean="0">
                <a:solidFill>
                  <a:schemeClr val="bg1"/>
                </a:solidFill>
                <a:latin typeface="黑体" pitchFamily="49" charset="-122"/>
                <a:ea typeface="黑体" pitchFamily="49" charset="-122"/>
              </a:rPr>
              <a:t>    </a:t>
            </a:r>
            <a:r>
              <a:rPr lang="zh-CN" altLang="en-US" sz="3000" b="1" dirty="0" smtClean="0">
                <a:solidFill>
                  <a:schemeClr val="bg1"/>
                </a:solidFill>
                <a:latin typeface="黑体" pitchFamily="49" charset="-122"/>
                <a:ea typeface="黑体" pitchFamily="49" charset="-122"/>
              </a:rPr>
              <a:t>从材料一、二可以看出</a:t>
            </a:r>
            <a:r>
              <a:rPr lang="en-US" altLang="zh-CN" sz="3000" b="1" dirty="0" smtClean="0">
                <a:solidFill>
                  <a:schemeClr val="bg1"/>
                </a:solidFill>
                <a:latin typeface="黑体" pitchFamily="49" charset="-122"/>
                <a:ea typeface="黑体" pitchFamily="49" charset="-122"/>
              </a:rPr>
              <a:t>,</a:t>
            </a:r>
            <a:r>
              <a:rPr lang="zh-CN" altLang="en-US" sz="3000" b="1" dirty="0" smtClean="0">
                <a:solidFill>
                  <a:schemeClr val="bg1"/>
                </a:solidFill>
                <a:latin typeface="黑体" pitchFamily="49" charset="-122"/>
                <a:ea typeface="黑体" pitchFamily="49" charset="-122"/>
              </a:rPr>
              <a:t>民族资本主义企业有哪些特点？其发展存在什么困境</a:t>
            </a:r>
            <a:r>
              <a:rPr lang="en-US" altLang="zh-CN" sz="3000" b="1" dirty="0" smtClean="0">
                <a:solidFill>
                  <a:schemeClr val="bg1"/>
                </a:solidFill>
                <a:latin typeface="黑体" pitchFamily="49" charset="-122"/>
                <a:ea typeface="黑体" pitchFamily="49" charset="-122"/>
              </a:rPr>
              <a:t>?</a:t>
            </a:r>
          </a:p>
        </p:txBody>
      </p:sp>
      <p:sp>
        <p:nvSpPr>
          <p:cNvPr id="28675" name="矩形 2"/>
          <p:cNvSpPr>
            <a:spLocks noChangeArrowheads="1"/>
          </p:cNvSpPr>
          <p:nvPr/>
        </p:nvSpPr>
        <p:spPr bwMode="auto">
          <a:xfrm>
            <a:off x="0" y="4786322"/>
            <a:ext cx="9144000" cy="2062103"/>
          </a:xfrm>
          <a:prstGeom prst="rect">
            <a:avLst/>
          </a:prstGeom>
          <a:noFill/>
          <a:ln w="57150">
            <a:solidFill>
              <a:schemeClr val="tx1"/>
            </a:solidFill>
            <a:miter lim="800000"/>
            <a:headEnd/>
            <a:tailEnd/>
          </a:ln>
        </p:spPr>
        <p:txBody>
          <a:bodyPr wrap="square">
            <a:spAutoFit/>
          </a:bodyPr>
          <a:lstStyle/>
          <a:p>
            <a:r>
              <a:rPr lang="zh-CN" altLang="en-US" sz="3200" b="1" dirty="0">
                <a:solidFill>
                  <a:srgbClr val="FFFF00"/>
                </a:solidFill>
                <a:latin typeface="黑体" pitchFamily="49" charset="-122"/>
                <a:ea typeface="黑体" pitchFamily="49" charset="-122"/>
              </a:rPr>
              <a:t>    特点</a:t>
            </a:r>
            <a:r>
              <a:rPr lang="en-US" altLang="zh-CN" sz="3200" b="1" dirty="0">
                <a:solidFill>
                  <a:srgbClr val="FFFF00"/>
                </a:solidFill>
                <a:latin typeface="黑体" pitchFamily="49" charset="-122"/>
                <a:ea typeface="黑体" pitchFamily="49" charset="-122"/>
              </a:rPr>
              <a:t>:</a:t>
            </a:r>
            <a:r>
              <a:rPr lang="zh-CN" altLang="en-US" sz="3200" b="1" dirty="0">
                <a:solidFill>
                  <a:srgbClr val="FFFF00"/>
                </a:solidFill>
                <a:latin typeface="黑体" pitchFamily="49" charset="-122"/>
                <a:ea typeface="黑体" pitchFamily="49" charset="-122"/>
              </a:rPr>
              <a:t>初步发展、资金少、规模小、技术力量</a:t>
            </a:r>
            <a:r>
              <a:rPr lang="zh-CN" altLang="en-US" sz="3200" b="1" dirty="0" smtClean="0">
                <a:solidFill>
                  <a:srgbClr val="FFFF00"/>
                </a:solidFill>
                <a:latin typeface="黑体" pitchFamily="49" charset="-122"/>
                <a:ea typeface="黑体" pitchFamily="49" charset="-122"/>
              </a:rPr>
              <a:t>薄弱。</a:t>
            </a:r>
            <a:endParaRPr lang="en-US" altLang="zh-CN" sz="3200" b="1" dirty="0" smtClean="0">
              <a:solidFill>
                <a:srgbClr val="FFFF00"/>
              </a:solidFill>
              <a:latin typeface="黑体" pitchFamily="49" charset="-122"/>
              <a:ea typeface="黑体" pitchFamily="49" charset="-122"/>
            </a:endParaRPr>
          </a:p>
          <a:p>
            <a:r>
              <a:rPr lang="en-US" altLang="zh-CN" sz="3200" b="1" dirty="0" smtClean="0">
                <a:solidFill>
                  <a:srgbClr val="FFFF00"/>
                </a:solidFill>
                <a:latin typeface="黑体" pitchFamily="49" charset="-122"/>
                <a:ea typeface="黑体" pitchFamily="49" charset="-122"/>
              </a:rPr>
              <a:t>    </a:t>
            </a:r>
            <a:r>
              <a:rPr lang="zh-CN" altLang="en-US" sz="3200" b="1" dirty="0" smtClean="0">
                <a:solidFill>
                  <a:srgbClr val="FFFF00"/>
                </a:solidFill>
                <a:latin typeface="黑体" pitchFamily="49" charset="-122"/>
                <a:ea typeface="黑体" pitchFamily="49" charset="-122"/>
              </a:rPr>
              <a:t>困境：受到</a:t>
            </a:r>
            <a:r>
              <a:rPr lang="zh-CN" altLang="en-US" sz="3200" b="1" dirty="0">
                <a:solidFill>
                  <a:srgbClr val="FFFF00"/>
                </a:solidFill>
                <a:latin typeface="黑体" pitchFamily="49" charset="-122"/>
                <a:ea typeface="黑体" pitchFamily="49" charset="-122"/>
              </a:rPr>
              <a:t>外来资本主义和本国封建势力的双重压迫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slide(fromBottom)">
                                      <p:cBhvr>
                                        <p:cTn id="7"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323850" y="2565400"/>
            <a:ext cx="8243888" cy="792163"/>
          </a:xfrm>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cap="flat" cmpd="sng" algn="ctr">
                <a:solidFill>
                  <a:schemeClr val="tx1"/>
                </a:solidFill>
                <a:prstDash val="solid"/>
                <a:miter lim="800000"/>
                <a:headEnd/>
                <a:tailEnd/>
              </a14:hiddenLine>
            </a:ext>
          </a:extLst>
        </p:spPr>
        <p:txBody>
          <a:bodyPr/>
          <a:lstStyle/>
          <a:p>
            <a:pPr algn="l"/>
            <a:r>
              <a:rPr lang="en-US" altLang="zh-CN" sz="3600" b="1">
                <a:solidFill>
                  <a:schemeClr val="bg1"/>
                </a:solidFill>
                <a:latin typeface="黑体" pitchFamily="2" charset="-122"/>
                <a:ea typeface="黑体" pitchFamily="2" charset="-122"/>
              </a:rPr>
              <a:t>3</a:t>
            </a:r>
            <a:r>
              <a:rPr lang="zh-CN" altLang="en-US" sz="3600" b="1">
                <a:solidFill>
                  <a:schemeClr val="bg1"/>
                </a:solidFill>
                <a:latin typeface="黑体" pitchFamily="2" charset="-122"/>
                <a:ea typeface="黑体" pitchFamily="2" charset="-122"/>
              </a:rPr>
              <a:t>、影响</a:t>
            </a:r>
          </a:p>
        </p:txBody>
      </p:sp>
      <p:sp>
        <p:nvSpPr>
          <p:cNvPr id="93187" name="Rectangle 3"/>
          <p:cNvSpPr>
            <a:spLocks noChangeArrowheads="1"/>
          </p:cNvSpPr>
          <p:nvPr/>
        </p:nvSpPr>
        <p:spPr bwMode="auto">
          <a:xfrm>
            <a:off x="468313" y="3500438"/>
            <a:ext cx="8353425" cy="22891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3600" b="1" dirty="0">
                <a:solidFill>
                  <a:schemeClr val="bg1"/>
                </a:solidFill>
                <a:latin typeface="黑体" pitchFamily="2" charset="-122"/>
                <a:ea typeface="黑体" pitchFamily="2" charset="-122"/>
              </a:rPr>
              <a:t>   ①民族资产阶级力量壮大，要求实行政治变革，为发展资本主义开辟道路</a:t>
            </a:r>
          </a:p>
          <a:p>
            <a:r>
              <a:rPr lang="zh-CN" altLang="en-US" sz="3600" b="1" dirty="0">
                <a:solidFill>
                  <a:schemeClr val="bg1"/>
                </a:solidFill>
                <a:latin typeface="黑体" pitchFamily="2" charset="-122"/>
                <a:ea typeface="黑体" pitchFamily="2" charset="-122"/>
              </a:rPr>
              <a:t>   ②先进知识分子为挽救民族危机，掀起了维新变法运动 </a:t>
            </a:r>
          </a:p>
        </p:txBody>
      </p:sp>
      <p:sp>
        <p:nvSpPr>
          <p:cNvPr id="93188" name="Text Box 4"/>
          <p:cNvSpPr txBox="1">
            <a:spLocks noChangeArrowheads="1"/>
          </p:cNvSpPr>
          <p:nvPr/>
        </p:nvSpPr>
        <p:spPr bwMode="auto">
          <a:xfrm>
            <a:off x="322263" y="1557338"/>
            <a:ext cx="8713787" cy="122396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kumimoji="1" sz="2400">
                <a:solidFill>
                  <a:schemeClr val="tx1"/>
                </a:solidFill>
                <a:latin typeface="Times New Roman" pitchFamily="18" charset="0"/>
                <a:ea typeface="宋体" pitchFamily="2" charset="-122"/>
              </a:defRPr>
            </a:lvl1pPr>
            <a:lvl2pPr>
              <a:defRPr kumimoji="1" sz="24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400">
                <a:solidFill>
                  <a:schemeClr val="tx1"/>
                </a:solidFill>
                <a:latin typeface="Times New Roman" pitchFamily="18" charset="0"/>
                <a:ea typeface="宋体" pitchFamily="2" charset="-122"/>
              </a:defRPr>
            </a:lvl4pPr>
            <a:lvl5pPr>
              <a:defRPr kumimoji="1" sz="2400">
                <a:solidFill>
                  <a:schemeClr val="tx1"/>
                </a:solidFill>
                <a:latin typeface="Times New Roman" pitchFamily="18" charset="0"/>
                <a:ea typeface="宋体" pitchFamily="2" charset="-122"/>
              </a:defRPr>
            </a:lvl5pPr>
            <a:lvl6pPr marL="457200" fontAlgn="base">
              <a:spcBef>
                <a:spcPct val="0"/>
              </a:spcBef>
              <a:spcAft>
                <a:spcPct val="0"/>
              </a:spcAft>
              <a:defRPr kumimoji="1" sz="2400">
                <a:solidFill>
                  <a:schemeClr val="tx1"/>
                </a:solidFill>
                <a:latin typeface="Times New Roman" pitchFamily="18" charset="0"/>
                <a:ea typeface="宋体" pitchFamily="2" charset="-122"/>
              </a:defRPr>
            </a:lvl6pPr>
            <a:lvl7pPr marL="914400" fontAlgn="base">
              <a:spcBef>
                <a:spcPct val="0"/>
              </a:spcBef>
              <a:spcAft>
                <a:spcPct val="0"/>
              </a:spcAft>
              <a:defRPr kumimoji="1" sz="2400">
                <a:solidFill>
                  <a:schemeClr val="tx1"/>
                </a:solidFill>
                <a:latin typeface="Times New Roman" pitchFamily="18" charset="0"/>
                <a:ea typeface="宋体" pitchFamily="2" charset="-122"/>
              </a:defRPr>
            </a:lvl7pPr>
            <a:lvl8pPr marL="1371600" fontAlgn="base">
              <a:spcBef>
                <a:spcPct val="0"/>
              </a:spcBef>
              <a:spcAft>
                <a:spcPct val="0"/>
              </a:spcAft>
              <a:defRPr kumimoji="1" sz="2400">
                <a:solidFill>
                  <a:schemeClr val="tx1"/>
                </a:solidFill>
                <a:latin typeface="Times New Roman" pitchFamily="18" charset="0"/>
                <a:ea typeface="宋体" pitchFamily="2" charset="-122"/>
              </a:defRPr>
            </a:lvl8pPr>
            <a:lvl9pPr marL="1828800" fontAlgn="base">
              <a:spcBef>
                <a:spcPct val="0"/>
              </a:spcBef>
              <a:spcAft>
                <a:spcPct val="0"/>
              </a:spcAft>
              <a:defRPr kumimoji="1" sz="2400">
                <a:solidFill>
                  <a:schemeClr val="tx1"/>
                </a:solidFill>
                <a:latin typeface="Times New Roman" pitchFamily="18" charset="0"/>
                <a:ea typeface="宋体" pitchFamily="2" charset="-122"/>
              </a:defRPr>
            </a:lvl9pPr>
          </a:lstStyle>
          <a:p>
            <a:r>
              <a:rPr kumimoji="0" lang="en-US" altLang="zh-CN" sz="3600" b="1" dirty="0">
                <a:solidFill>
                  <a:schemeClr val="bg1"/>
                </a:solidFill>
                <a:latin typeface="黑体" pitchFamily="2" charset="-122"/>
                <a:ea typeface="黑体" pitchFamily="2" charset="-122"/>
              </a:rPr>
              <a:t>2</a:t>
            </a:r>
            <a:r>
              <a:rPr kumimoji="0" lang="zh-CN" altLang="en-US" sz="3600" b="1" dirty="0">
                <a:solidFill>
                  <a:schemeClr val="bg1"/>
                </a:solidFill>
                <a:latin typeface="黑体" pitchFamily="2" charset="-122"/>
                <a:ea typeface="黑体" pitchFamily="2" charset="-122"/>
              </a:rPr>
              <a:t>、表现和特点</a:t>
            </a:r>
          </a:p>
        </p:txBody>
      </p:sp>
      <p:sp>
        <p:nvSpPr>
          <p:cNvPr id="93189" name="Rectangle 5"/>
          <p:cNvSpPr>
            <a:spLocks noChangeArrowheads="1"/>
          </p:cNvSpPr>
          <p:nvPr/>
        </p:nvSpPr>
        <p:spPr bwMode="auto">
          <a:xfrm>
            <a:off x="323850" y="949325"/>
            <a:ext cx="3743325" cy="82391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en-US" altLang="zh-CN" sz="3600" b="1">
                <a:solidFill>
                  <a:schemeClr val="bg1"/>
                </a:solidFill>
                <a:latin typeface="黑体" pitchFamily="2" charset="-122"/>
                <a:ea typeface="黑体" pitchFamily="2" charset="-122"/>
              </a:rPr>
              <a:t>1</a:t>
            </a:r>
            <a:r>
              <a:rPr lang="zh-CN" altLang="en-US" sz="3600" b="1">
                <a:solidFill>
                  <a:schemeClr val="bg1"/>
                </a:solidFill>
                <a:latin typeface="黑体" pitchFamily="2" charset="-122"/>
                <a:ea typeface="黑体" pitchFamily="2" charset="-122"/>
              </a:rPr>
              <a:t>、原因</a:t>
            </a:r>
          </a:p>
        </p:txBody>
      </p:sp>
      <p:sp>
        <p:nvSpPr>
          <p:cNvPr id="93190" name="Rectangle 6"/>
          <p:cNvSpPr>
            <a:spLocks noChangeArrowheads="1"/>
          </p:cNvSpPr>
          <p:nvPr/>
        </p:nvSpPr>
        <p:spPr bwMode="auto">
          <a:xfrm>
            <a:off x="0" y="188913"/>
            <a:ext cx="10475913" cy="7620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r>
              <a:rPr lang="zh-CN" altLang="en-US" sz="3600" b="1">
                <a:solidFill>
                  <a:schemeClr val="bg1"/>
                </a:solidFill>
                <a:latin typeface="黑体" pitchFamily="2" charset="-122"/>
                <a:ea typeface="黑体" pitchFamily="2" charset="-122"/>
              </a:rPr>
              <a:t>三、中国民族资本主义的初步发展</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p:cTn id="7" dur="500" fill="hold"/>
                                        <p:tgtEl>
                                          <p:spTgt spid="931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318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p:cTn id="13" dur="500" fill="hold"/>
                                        <p:tgtEl>
                                          <p:spTgt spid="9318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93187">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61950" y="868523"/>
            <a:ext cx="8420100" cy="5632311"/>
          </a:xfrm>
          <a:prstGeom prst="rect">
            <a:avLst/>
          </a:prstGeom>
          <a:noFill/>
          <a:ln w="9525">
            <a:noFill/>
            <a:miter lim="800000"/>
            <a:headEnd/>
            <a:tailEnd/>
          </a:ln>
        </p:spPr>
        <p:txBody>
          <a:bodyPr>
            <a:spAutoFit/>
          </a:bodyPr>
          <a:lstStyle/>
          <a:p>
            <a:r>
              <a:rPr lang="en-US" altLang="zh-CN" sz="3600" b="1" dirty="0" smtClean="0">
                <a:solidFill>
                  <a:schemeClr val="bg1"/>
                </a:solidFill>
                <a:latin typeface="黑体" pitchFamily="49" charset="-122"/>
                <a:ea typeface="黑体" pitchFamily="49" charset="-122"/>
              </a:rPr>
              <a:t>1</a:t>
            </a:r>
            <a:r>
              <a:rPr lang="zh-CN" altLang="en-US" sz="3600" b="1" dirty="0">
                <a:solidFill>
                  <a:schemeClr val="bg1"/>
                </a:solidFill>
                <a:latin typeface="黑体" pitchFamily="49" charset="-122"/>
                <a:ea typeface="黑体" pitchFamily="49" charset="-122"/>
              </a:rPr>
              <a:t>、甲午战争后，列强加紧对华资本输出，掀起瓜分中国的狂潮，民族危机加深；</a:t>
            </a:r>
          </a:p>
          <a:p>
            <a:endParaRPr lang="zh-CN" altLang="en-US" sz="3600" b="1" dirty="0">
              <a:solidFill>
                <a:schemeClr val="bg1"/>
              </a:solidFill>
              <a:latin typeface="黑体" pitchFamily="49" charset="-122"/>
              <a:ea typeface="黑体" pitchFamily="49" charset="-122"/>
            </a:endParaRPr>
          </a:p>
          <a:p>
            <a:r>
              <a:rPr lang="en-US" altLang="zh-CN" sz="3600" b="1" dirty="0" smtClean="0">
                <a:solidFill>
                  <a:schemeClr val="bg1"/>
                </a:solidFill>
                <a:latin typeface="黑体" pitchFamily="49" charset="-122"/>
                <a:ea typeface="黑体" pitchFamily="49" charset="-122"/>
              </a:rPr>
              <a:t>2</a:t>
            </a:r>
            <a:r>
              <a:rPr lang="zh-CN" altLang="en-US" sz="3600" b="1" dirty="0">
                <a:solidFill>
                  <a:schemeClr val="bg1"/>
                </a:solidFill>
                <a:latin typeface="黑体" pitchFamily="49" charset="-122"/>
                <a:ea typeface="黑体" pitchFamily="49" charset="-122"/>
              </a:rPr>
              <a:t>、甲午战争激化了中国阶级矛盾和社会矛盾更加激化</a:t>
            </a:r>
            <a:r>
              <a:rPr lang="en-US" altLang="zh-CN" sz="3600" b="1" dirty="0">
                <a:solidFill>
                  <a:schemeClr val="bg1"/>
                </a:solidFill>
                <a:latin typeface="黑体" pitchFamily="49" charset="-122"/>
                <a:ea typeface="黑体" pitchFamily="49" charset="-122"/>
              </a:rPr>
              <a:t>,</a:t>
            </a:r>
            <a:r>
              <a:rPr lang="zh-CN" altLang="en-US" sz="3600" b="1" dirty="0">
                <a:solidFill>
                  <a:schemeClr val="bg1"/>
                </a:solidFill>
                <a:latin typeface="黑体" pitchFamily="49" charset="-122"/>
                <a:ea typeface="黑体" pitchFamily="49" charset="-122"/>
              </a:rPr>
              <a:t>清政府统治危机进一步</a:t>
            </a:r>
            <a:r>
              <a:rPr lang="zh-CN" altLang="en-US" sz="3600" b="1" dirty="0" smtClean="0">
                <a:solidFill>
                  <a:schemeClr val="bg1"/>
                </a:solidFill>
                <a:latin typeface="黑体" pitchFamily="49" charset="-122"/>
                <a:ea typeface="黑体" pitchFamily="49" charset="-122"/>
              </a:rPr>
              <a:t>加剧；</a:t>
            </a:r>
            <a:endParaRPr lang="en-US" altLang="zh-CN" sz="3600" b="1" dirty="0" smtClean="0">
              <a:solidFill>
                <a:schemeClr val="bg1"/>
              </a:solidFill>
              <a:latin typeface="黑体" pitchFamily="49" charset="-122"/>
              <a:ea typeface="黑体" pitchFamily="49" charset="-122"/>
            </a:endParaRPr>
          </a:p>
          <a:p>
            <a:endParaRPr lang="en-US" altLang="zh-CN" sz="3600" b="1" dirty="0" smtClean="0">
              <a:solidFill>
                <a:schemeClr val="bg1"/>
              </a:solidFill>
              <a:latin typeface="黑体" pitchFamily="49" charset="-122"/>
              <a:ea typeface="黑体" pitchFamily="49" charset="-122"/>
            </a:endParaRPr>
          </a:p>
          <a:p>
            <a:r>
              <a:rPr lang="en-US" altLang="zh-CN" sz="3600" b="1" dirty="0" smtClean="0">
                <a:solidFill>
                  <a:schemeClr val="bg1"/>
                </a:solidFill>
                <a:latin typeface="黑体" pitchFamily="49" charset="-122"/>
                <a:ea typeface="黑体" pitchFamily="49" charset="-122"/>
              </a:rPr>
              <a:t>3</a:t>
            </a:r>
            <a:r>
              <a:rPr lang="zh-CN" altLang="en-US" sz="3600" b="1" dirty="0" smtClean="0">
                <a:solidFill>
                  <a:schemeClr val="bg1"/>
                </a:solidFill>
                <a:latin typeface="黑体" pitchFamily="49" charset="-122"/>
                <a:ea typeface="黑体" pitchFamily="49" charset="-122"/>
              </a:rPr>
              <a:t>、 民族资本主义的初步发展，促使民族资产阶级登上历史舞台</a:t>
            </a:r>
            <a:r>
              <a:rPr lang="en-US" altLang="zh-CN" sz="3600" b="1" dirty="0" smtClean="0">
                <a:solidFill>
                  <a:schemeClr val="bg1"/>
                </a:solidFill>
                <a:latin typeface="黑体" pitchFamily="49" charset="-122"/>
                <a:ea typeface="黑体" pitchFamily="49" charset="-122"/>
              </a:rPr>
              <a:t>,</a:t>
            </a:r>
            <a:r>
              <a:rPr lang="zh-CN" altLang="en-US" sz="3600" b="1" dirty="0" smtClean="0">
                <a:solidFill>
                  <a:schemeClr val="bg1"/>
                </a:solidFill>
                <a:latin typeface="黑体" pitchFamily="49" charset="-122"/>
                <a:ea typeface="黑体" pitchFamily="49" charset="-122"/>
              </a:rPr>
              <a:t>为戊戌变法提供了经济基础和阶级基础。</a:t>
            </a:r>
            <a:endParaRPr lang="zh-CN" altLang="en-US" sz="3600" b="1" dirty="0">
              <a:solidFill>
                <a:schemeClr val="bg1"/>
              </a:solidFill>
              <a:latin typeface="黑体" pitchFamily="49" charset="-122"/>
              <a:ea typeface="黑体" pitchFamily="49" charset="-122"/>
            </a:endParaRPr>
          </a:p>
        </p:txBody>
      </p:sp>
      <p:sp>
        <p:nvSpPr>
          <p:cNvPr id="3" name="Text Box 2"/>
          <p:cNvSpPr txBox="1">
            <a:spLocks noChangeArrowheads="1"/>
          </p:cNvSpPr>
          <p:nvPr/>
        </p:nvSpPr>
        <p:spPr bwMode="auto">
          <a:xfrm>
            <a:off x="609600" y="71414"/>
            <a:ext cx="7924800" cy="769441"/>
          </a:xfrm>
          <a:prstGeom prst="rect">
            <a:avLst/>
          </a:prstGeom>
          <a:noFill/>
          <a:ln w="9525">
            <a:noFill/>
            <a:miter lim="800000"/>
            <a:headEnd/>
            <a:tailEnd/>
          </a:ln>
          <a:effectLst>
            <a:outerShdw dist="35921" dir="2700000" algn="ctr" rotWithShape="0">
              <a:srgbClr val="FFFF00"/>
            </a:outerShdw>
          </a:effectLst>
        </p:spPr>
        <p:txBody>
          <a:bodyPr>
            <a:spAutoFit/>
          </a:bodyPr>
          <a:lstStyle/>
          <a:p>
            <a:pPr>
              <a:defRPr/>
            </a:pPr>
            <a:r>
              <a:rPr lang="en-US" altLang="zh-CN" sz="4400" dirty="0">
                <a:solidFill>
                  <a:srgbClr val="FFFF00"/>
                </a:solidFill>
                <a:latin typeface="黑体" pitchFamily="49" charset="-122"/>
                <a:ea typeface="黑体" pitchFamily="49" charset="-122"/>
              </a:rPr>
              <a:t>       </a:t>
            </a:r>
            <a:r>
              <a:rPr lang="zh-CN" altLang="en-US" sz="4400" b="1" dirty="0">
                <a:solidFill>
                  <a:srgbClr val="FFFF00"/>
                </a:solidFill>
                <a:latin typeface="黑体" pitchFamily="49" charset="-122"/>
                <a:ea typeface="黑体" pitchFamily="49" charset="-122"/>
              </a:rPr>
              <a:t>戊戌变法的背景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blinds(horizontal)">
                                      <p:cBhvr>
                                        <p:cTn id="7" dur="500"/>
                                        <p:tgtEl>
                                          <p:spTgt spid="26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3635375" y="2262188"/>
            <a:ext cx="1135063" cy="1382712"/>
          </a:xfrm>
          <a:prstGeom prst="rect">
            <a:avLst/>
          </a:prstGeom>
          <a:solidFill>
            <a:srgbClr val="FFFFCC"/>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zh-CN" altLang="en-US" sz="2800" b="1">
                <a:latin typeface="黑体" pitchFamily="2" charset="-122"/>
                <a:ea typeface="黑体" pitchFamily="2" charset="-122"/>
              </a:rPr>
              <a:t>社会矛盾激化</a:t>
            </a:r>
          </a:p>
        </p:txBody>
      </p:sp>
      <p:sp>
        <p:nvSpPr>
          <p:cNvPr id="95235" name="Text Box 3"/>
          <p:cNvSpPr txBox="1">
            <a:spLocks noChangeArrowheads="1"/>
          </p:cNvSpPr>
          <p:nvPr/>
        </p:nvSpPr>
        <p:spPr bwMode="auto">
          <a:xfrm>
            <a:off x="5437188" y="2425700"/>
            <a:ext cx="2879725" cy="1076325"/>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3200" b="1">
                <a:latin typeface="黑体" pitchFamily="2" charset="-122"/>
                <a:ea typeface="黑体" pitchFamily="2" charset="-122"/>
              </a:rPr>
              <a:t>清政府统治</a:t>
            </a:r>
          </a:p>
          <a:p>
            <a:pPr algn="ctr"/>
            <a:r>
              <a:rPr lang="zh-CN" altLang="en-US" sz="3200" b="1">
                <a:latin typeface="黑体" pitchFamily="2" charset="-122"/>
                <a:ea typeface="黑体" pitchFamily="2" charset="-122"/>
              </a:rPr>
              <a:t>危机加剧</a:t>
            </a:r>
          </a:p>
        </p:txBody>
      </p:sp>
      <p:sp>
        <p:nvSpPr>
          <p:cNvPr id="95236" name="Text Box 4"/>
          <p:cNvSpPr txBox="1">
            <a:spLocks noChangeArrowheads="1"/>
          </p:cNvSpPr>
          <p:nvPr/>
        </p:nvSpPr>
        <p:spPr bwMode="auto">
          <a:xfrm>
            <a:off x="6804025" y="4149725"/>
            <a:ext cx="2001838" cy="1563688"/>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a:latin typeface="黑体" pitchFamily="2" charset="-122"/>
                <a:ea typeface="黑体" pitchFamily="2" charset="-122"/>
              </a:rPr>
              <a:t>民族资产阶级登上历史舞台</a:t>
            </a:r>
            <a:endParaRPr lang="zh-CN" altLang="en-US" sz="3200" b="1">
              <a:solidFill>
                <a:srgbClr val="FF0000"/>
              </a:solidFill>
              <a:latin typeface="黑体" pitchFamily="2" charset="-122"/>
              <a:ea typeface="黑体" pitchFamily="2" charset="-122"/>
            </a:endParaRPr>
          </a:p>
        </p:txBody>
      </p:sp>
      <p:sp>
        <p:nvSpPr>
          <p:cNvPr id="95237" name="Text Box 5"/>
          <p:cNvSpPr txBox="1">
            <a:spLocks noChangeArrowheads="1"/>
          </p:cNvSpPr>
          <p:nvPr/>
        </p:nvSpPr>
        <p:spPr bwMode="auto">
          <a:xfrm>
            <a:off x="5003800" y="1255713"/>
            <a:ext cx="3563938" cy="588962"/>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3200" b="1">
                <a:latin typeface="黑体" pitchFamily="2" charset="-122"/>
                <a:ea typeface="黑体" pitchFamily="2" charset="-122"/>
              </a:rPr>
              <a:t>民族危机空前严重</a:t>
            </a:r>
            <a:endParaRPr lang="zh-CN" altLang="en-US" sz="3200" b="1">
              <a:solidFill>
                <a:srgbClr val="FF0000"/>
              </a:solidFill>
              <a:latin typeface="黑体" pitchFamily="2" charset="-122"/>
              <a:ea typeface="黑体" pitchFamily="2" charset="-122"/>
            </a:endParaRPr>
          </a:p>
        </p:txBody>
      </p:sp>
      <p:sp>
        <p:nvSpPr>
          <p:cNvPr id="95238" name="Line 6"/>
          <p:cNvSpPr>
            <a:spLocks noChangeShapeType="1"/>
          </p:cNvSpPr>
          <p:nvPr/>
        </p:nvSpPr>
        <p:spPr bwMode="auto">
          <a:xfrm>
            <a:off x="4078288" y="1616075"/>
            <a:ext cx="792162" cy="0"/>
          </a:xfrm>
          <a:prstGeom prst="line">
            <a:avLst/>
          </a:prstGeom>
          <a:noFill/>
          <a:ln w="5715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5239" name="Line 7"/>
          <p:cNvSpPr>
            <a:spLocks noChangeShapeType="1"/>
          </p:cNvSpPr>
          <p:nvPr/>
        </p:nvSpPr>
        <p:spPr bwMode="auto">
          <a:xfrm>
            <a:off x="2987675" y="2925763"/>
            <a:ext cx="431800" cy="0"/>
          </a:xfrm>
          <a:prstGeom prst="line">
            <a:avLst/>
          </a:prstGeom>
          <a:noFill/>
          <a:ln w="5715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5240" name="Line 8"/>
          <p:cNvSpPr>
            <a:spLocks noChangeShapeType="1"/>
          </p:cNvSpPr>
          <p:nvPr/>
        </p:nvSpPr>
        <p:spPr bwMode="auto">
          <a:xfrm>
            <a:off x="4859338" y="2925763"/>
            <a:ext cx="431800" cy="0"/>
          </a:xfrm>
          <a:prstGeom prst="line">
            <a:avLst/>
          </a:prstGeom>
          <a:noFill/>
          <a:ln w="5715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5241" name="Text Box 9"/>
          <p:cNvSpPr txBox="1">
            <a:spLocks noChangeArrowheads="1"/>
          </p:cNvSpPr>
          <p:nvPr/>
        </p:nvSpPr>
        <p:spPr bwMode="auto">
          <a:xfrm>
            <a:off x="1692275" y="2493963"/>
            <a:ext cx="1222375" cy="1076325"/>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zh-CN" altLang="en-US" sz="3200" b="1">
                <a:latin typeface="黑体" pitchFamily="2" charset="-122"/>
                <a:ea typeface="黑体" pitchFamily="2" charset="-122"/>
              </a:rPr>
              <a:t>甲午赔款</a:t>
            </a:r>
          </a:p>
        </p:txBody>
      </p:sp>
      <p:sp>
        <p:nvSpPr>
          <p:cNvPr id="95242" name="Text Box 10"/>
          <p:cNvSpPr txBox="1">
            <a:spLocks noChangeArrowheads="1"/>
          </p:cNvSpPr>
          <p:nvPr/>
        </p:nvSpPr>
        <p:spPr bwMode="auto">
          <a:xfrm>
            <a:off x="1547813" y="1255713"/>
            <a:ext cx="2362200" cy="588962"/>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3200" b="1">
                <a:latin typeface="黑体" pitchFamily="2" charset="-122"/>
                <a:ea typeface="黑体" pitchFamily="2" charset="-122"/>
              </a:rPr>
              <a:t>甲午战败</a:t>
            </a:r>
          </a:p>
        </p:txBody>
      </p:sp>
      <p:sp>
        <p:nvSpPr>
          <p:cNvPr id="95243" name="Text Box 11"/>
          <p:cNvSpPr txBox="1">
            <a:spLocks noChangeArrowheads="1"/>
          </p:cNvSpPr>
          <p:nvPr/>
        </p:nvSpPr>
        <p:spPr bwMode="auto">
          <a:xfrm>
            <a:off x="1763713" y="4292600"/>
            <a:ext cx="1295400" cy="1076325"/>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zh-CN" altLang="en-US" sz="3200" b="1">
                <a:latin typeface="黑体" pitchFamily="2" charset="-122"/>
                <a:ea typeface="黑体" pitchFamily="2" charset="-122"/>
              </a:rPr>
              <a:t>内外因素</a:t>
            </a:r>
          </a:p>
        </p:txBody>
      </p:sp>
      <p:sp>
        <p:nvSpPr>
          <p:cNvPr id="95245" name="Line 13"/>
          <p:cNvSpPr>
            <a:spLocks noChangeShapeType="1"/>
          </p:cNvSpPr>
          <p:nvPr/>
        </p:nvSpPr>
        <p:spPr bwMode="auto">
          <a:xfrm>
            <a:off x="6156325" y="4868863"/>
            <a:ext cx="457200" cy="0"/>
          </a:xfrm>
          <a:prstGeom prst="line">
            <a:avLst/>
          </a:prstGeom>
          <a:noFill/>
          <a:ln w="5715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5246" name="Text Box 14"/>
          <p:cNvSpPr txBox="1">
            <a:spLocks noChangeArrowheads="1"/>
          </p:cNvSpPr>
          <p:nvPr/>
        </p:nvSpPr>
        <p:spPr bwMode="auto">
          <a:xfrm>
            <a:off x="3924300" y="4149725"/>
            <a:ext cx="2078038" cy="1563688"/>
          </a:xfrm>
          <a:prstGeom prst="rect">
            <a:avLst/>
          </a:prstGeom>
          <a:solidFill>
            <a:srgbClr val="FFFFCC"/>
          </a:solidFill>
          <a:ln w="9525">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zh-CN" altLang="en-US" sz="3200" b="1">
                <a:latin typeface="黑体" pitchFamily="2" charset="-122"/>
                <a:ea typeface="黑体" pitchFamily="2" charset="-122"/>
              </a:rPr>
              <a:t>民族资本主义初步发展</a:t>
            </a:r>
            <a:endParaRPr lang="zh-CN" altLang="en-US" sz="3200" b="1">
              <a:solidFill>
                <a:srgbClr val="FF0000"/>
              </a:solidFill>
              <a:latin typeface="黑体" pitchFamily="2" charset="-122"/>
              <a:ea typeface="黑体" pitchFamily="2" charset="-122"/>
            </a:endParaRPr>
          </a:p>
        </p:txBody>
      </p:sp>
      <p:sp>
        <p:nvSpPr>
          <p:cNvPr id="95249" name="Text Box 17"/>
          <p:cNvSpPr txBox="1">
            <a:spLocks noChangeArrowheads="1"/>
          </p:cNvSpPr>
          <p:nvPr/>
        </p:nvSpPr>
        <p:spPr bwMode="auto">
          <a:xfrm>
            <a:off x="107950" y="1473200"/>
            <a:ext cx="684213" cy="3397250"/>
          </a:xfrm>
          <a:prstGeom prst="rect">
            <a:avLst/>
          </a:prstGeom>
          <a:solidFill>
            <a:srgbClr val="336600"/>
          </a:solidFill>
          <a:ln w="9525">
            <a:solidFill>
              <a:srgbClr val="FF33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600" b="1">
                <a:solidFill>
                  <a:schemeClr val="bg1"/>
                </a:solidFill>
                <a:ea typeface="华文琥珀" pitchFamily="2" charset="-122"/>
              </a:rPr>
              <a:t>戊戌变法背景</a:t>
            </a:r>
          </a:p>
        </p:txBody>
      </p:sp>
      <p:sp>
        <p:nvSpPr>
          <p:cNvPr id="95250" name="AutoShape 18"/>
          <p:cNvSpPr>
            <a:spLocks/>
          </p:cNvSpPr>
          <p:nvPr/>
        </p:nvSpPr>
        <p:spPr bwMode="auto">
          <a:xfrm>
            <a:off x="1042988" y="1341438"/>
            <a:ext cx="361950" cy="4032250"/>
          </a:xfrm>
          <a:prstGeom prst="leftBrace">
            <a:avLst>
              <a:gd name="adj1" fmla="val 92836"/>
              <a:gd name="adj2" fmla="val 50000"/>
            </a:avLst>
          </a:prstGeom>
          <a:noFill/>
          <a:ln w="762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5251" name="Rectangle 19"/>
          <p:cNvSpPr>
            <a:spLocks noChangeArrowheads="1"/>
          </p:cNvSpPr>
          <p:nvPr/>
        </p:nvSpPr>
        <p:spPr bwMode="auto">
          <a:xfrm>
            <a:off x="34925" y="193675"/>
            <a:ext cx="360045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4400" b="1">
                <a:solidFill>
                  <a:srgbClr val="CC0000"/>
                </a:solidFill>
                <a:ea typeface="华文琥珀" pitchFamily="2" charset="-122"/>
              </a:rPr>
              <a:t>  本课小结</a:t>
            </a:r>
          </a:p>
        </p:txBody>
      </p:sp>
      <p:sp>
        <p:nvSpPr>
          <p:cNvPr id="95252" name="Line 20"/>
          <p:cNvSpPr>
            <a:spLocks noChangeShapeType="1"/>
          </p:cNvSpPr>
          <p:nvPr/>
        </p:nvSpPr>
        <p:spPr bwMode="auto">
          <a:xfrm>
            <a:off x="3276600" y="4868863"/>
            <a:ext cx="457200" cy="0"/>
          </a:xfrm>
          <a:prstGeom prst="line">
            <a:avLst/>
          </a:prstGeom>
          <a:noFill/>
          <a:ln w="5715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52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23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52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52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5240"/>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5235"/>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524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525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524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524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52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nimBg="1"/>
      <p:bldP spid="95235" grpId="0" animBg="1"/>
      <p:bldP spid="95236" grpId="0" animBg="1"/>
      <p:bldP spid="95237" grpId="0" animBg="1"/>
      <p:bldP spid="95238" grpId="0" animBg="1"/>
      <p:bldP spid="95239" grpId="0" animBg="1"/>
      <p:bldP spid="95240" grpId="0" animBg="1"/>
      <p:bldP spid="95241" grpId="0" animBg="1"/>
      <p:bldP spid="95242" grpId="0" animBg="1"/>
      <p:bldP spid="95243" grpId="0" animBg="1"/>
      <p:bldP spid="95245" grpId="0" animBg="1"/>
      <p:bldP spid="95246" grpId="0" animBg="1"/>
      <p:bldP spid="9525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16" name="Text Box 40"/>
          <p:cNvSpPr txBox="1">
            <a:spLocks noChangeArrowheads="1"/>
          </p:cNvSpPr>
          <p:nvPr/>
        </p:nvSpPr>
        <p:spPr bwMode="auto">
          <a:xfrm>
            <a:off x="539750" y="1341438"/>
            <a:ext cx="51117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kumimoji="1" lang="zh-CN" altLang="en-US" sz="2400">
              <a:latin typeface="Times New Roman" pitchFamily="18" charset="0"/>
            </a:endParaRPr>
          </a:p>
        </p:txBody>
      </p:sp>
      <p:sp>
        <p:nvSpPr>
          <p:cNvPr id="24623" name="Rectangle 47"/>
          <p:cNvSpPr>
            <a:spLocks noChangeArrowheads="1"/>
          </p:cNvSpPr>
          <p:nvPr/>
        </p:nvSpPr>
        <p:spPr bwMode="auto">
          <a:xfrm>
            <a:off x="2843213" y="549275"/>
            <a:ext cx="3152775"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r>
              <a:rPr kumimoji="1" lang="zh-CN" altLang="en-US" sz="3200" b="1">
                <a:latin typeface="Times New Roman" pitchFamily="18" charset="0"/>
              </a:rPr>
              <a:t>课堂练习</a:t>
            </a:r>
          </a:p>
        </p:txBody>
      </p:sp>
      <p:sp>
        <p:nvSpPr>
          <p:cNvPr id="24625" name="Rectangle 49"/>
          <p:cNvSpPr>
            <a:spLocks noChangeArrowheads="1"/>
          </p:cNvSpPr>
          <p:nvPr/>
        </p:nvSpPr>
        <p:spPr bwMode="auto">
          <a:xfrm>
            <a:off x="428596" y="500042"/>
            <a:ext cx="8715404" cy="518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20000"/>
              </a:spcBef>
            </a:pPr>
            <a:r>
              <a:rPr kumimoji="1" lang="en-US" altLang="zh-CN" sz="3600" b="1" dirty="0" smtClean="0">
                <a:solidFill>
                  <a:schemeClr val="bg1"/>
                </a:solidFill>
                <a:latin typeface="黑体" pitchFamily="49" charset="-122"/>
                <a:ea typeface="黑体" pitchFamily="49" charset="-122"/>
              </a:rPr>
              <a:t>1</a:t>
            </a:r>
            <a:r>
              <a:rPr kumimoji="1" lang="zh-CN" altLang="en-US" sz="3600" b="1" dirty="0" smtClean="0">
                <a:solidFill>
                  <a:schemeClr val="bg1"/>
                </a:solidFill>
                <a:latin typeface="黑体" pitchFamily="49" charset="-122"/>
                <a:ea typeface="黑体" pitchFamily="49" charset="-122"/>
              </a:rPr>
              <a:t>、</a:t>
            </a:r>
            <a:r>
              <a:rPr kumimoji="1" lang="zh-CN" altLang="en-US" sz="3600" b="1" dirty="0">
                <a:solidFill>
                  <a:schemeClr val="bg1"/>
                </a:solidFill>
                <a:latin typeface="黑体" pitchFamily="49" charset="-122"/>
                <a:ea typeface="黑体" pitchFamily="49" charset="-122"/>
              </a:rPr>
              <a:t>甲午中日战争后，列强变相对清政府贷款，是为了（    ）</a:t>
            </a:r>
          </a:p>
          <a:p>
            <a:pPr>
              <a:spcBef>
                <a:spcPct val="20000"/>
              </a:spcBef>
            </a:pPr>
            <a:r>
              <a:rPr kumimoji="1" lang="zh-CN" altLang="en-US" sz="3600" b="1" dirty="0" smtClean="0">
                <a:solidFill>
                  <a:schemeClr val="bg1"/>
                </a:solidFill>
                <a:latin typeface="黑体" pitchFamily="49" charset="-122"/>
                <a:ea typeface="黑体" pitchFamily="49" charset="-122"/>
              </a:rPr>
              <a:t>① 攫取</a:t>
            </a:r>
            <a:r>
              <a:rPr kumimoji="1" lang="zh-CN" altLang="en-US" sz="3600" b="1" dirty="0">
                <a:solidFill>
                  <a:schemeClr val="bg1"/>
                </a:solidFill>
                <a:latin typeface="黑体" pitchFamily="49" charset="-122"/>
                <a:ea typeface="黑体" pitchFamily="49" charset="-122"/>
              </a:rPr>
              <a:t>高额回扣利息                   </a:t>
            </a:r>
            <a:endParaRPr kumimoji="1" lang="en-US" altLang="zh-CN" sz="3600" b="1" dirty="0" smtClean="0">
              <a:solidFill>
                <a:schemeClr val="bg1"/>
              </a:solidFill>
              <a:latin typeface="黑体" pitchFamily="49" charset="-122"/>
              <a:ea typeface="黑体" pitchFamily="49" charset="-122"/>
            </a:endParaRPr>
          </a:p>
          <a:p>
            <a:pPr>
              <a:spcBef>
                <a:spcPct val="20000"/>
              </a:spcBef>
            </a:pPr>
            <a:r>
              <a:rPr kumimoji="1" lang="zh-CN" altLang="en-US" sz="3600" b="1" dirty="0" smtClean="0">
                <a:solidFill>
                  <a:schemeClr val="bg1"/>
                </a:solidFill>
                <a:latin typeface="黑体" pitchFamily="49" charset="-122"/>
                <a:ea typeface="黑体" pitchFamily="49" charset="-122"/>
              </a:rPr>
              <a:t>②</a:t>
            </a:r>
            <a:r>
              <a:rPr kumimoji="1" lang="zh-CN" altLang="en-US" sz="3600" b="1" dirty="0">
                <a:solidFill>
                  <a:schemeClr val="bg1"/>
                </a:solidFill>
                <a:latin typeface="黑体" pitchFamily="49" charset="-122"/>
                <a:ea typeface="黑体" pitchFamily="49" charset="-122"/>
              </a:rPr>
              <a:t>长期把持中国海关</a:t>
            </a:r>
          </a:p>
          <a:p>
            <a:pPr>
              <a:spcBef>
                <a:spcPct val="20000"/>
              </a:spcBef>
            </a:pPr>
            <a:r>
              <a:rPr kumimoji="1" lang="zh-CN" altLang="en-US" sz="3600" b="1" dirty="0" smtClean="0">
                <a:solidFill>
                  <a:schemeClr val="bg1"/>
                </a:solidFill>
                <a:latin typeface="黑体" pitchFamily="49" charset="-122"/>
                <a:ea typeface="黑体" pitchFamily="49" charset="-122"/>
              </a:rPr>
              <a:t>③</a:t>
            </a:r>
            <a:r>
              <a:rPr kumimoji="1" lang="zh-CN" altLang="en-US" sz="3600" b="1" dirty="0">
                <a:solidFill>
                  <a:schemeClr val="bg1"/>
                </a:solidFill>
                <a:latin typeface="黑体" pitchFamily="49" charset="-122"/>
                <a:ea typeface="黑体" pitchFamily="49" charset="-122"/>
              </a:rPr>
              <a:t>进一步控制中国经济命脉        </a:t>
            </a:r>
            <a:endParaRPr kumimoji="1" lang="en-US" altLang="zh-CN" sz="3600" b="1" dirty="0" smtClean="0">
              <a:solidFill>
                <a:schemeClr val="bg1"/>
              </a:solidFill>
              <a:latin typeface="黑体" pitchFamily="49" charset="-122"/>
              <a:ea typeface="黑体" pitchFamily="49" charset="-122"/>
            </a:endParaRPr>
          </a:p>
          <a:p>
            <a:pPr>
              <a:spcBef>
                <a:spcPct val="20000"/>
              </a:spcBef>
            </a:pPr>
            <a:r>
              <a:rPr kumimoji="1" lang="zh-CN" altLang="en-US" sz="3600" b="1" dirty="0" smtClean="0">
                <a:solidFill>
                  <a:schemeClr val="bg1"/>
                </a:solidFill>
                <a:latin typeface="黑体" pitchFamily="49" charset="-122"/>
                <a:ea typeface="黑体" pitchFamily="49" charset="-122"/>
              </a:rPr>
              <a:t>④ </a:t>
            </a:r>
            <a:r>
              <a:rPr kumimoji="1" lang="zh-CN" altLang="en-US" sz="3600" b="1" dirty="0">
                <a:solidFill>
                  <a:schemeClr val="bg1"/>
                </a:solidFill>
                <a:latin typeface="黑体" pitchFamily="49" charset="-122"/>
                <a:ea typeface="黑体" pitchFamily="49" charset="-122"/>
              </a:rPr>
              <a:t>扩大在华政治势力   </a:t>
            </a:r>
          </a:p>
          <a:p>
            <a:pPr>
              <a:spcBef>
                <a:spcPct val="20000"/>
              </a:spcBef>
            </a:pP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A</a:t>
            </a:r>
            <a:r>
              <a:rPr kumimoji="1" lang="zh-CN" altLang="en-US" sz="3600" b="1" dirty="0">
                <a:solidFill>
                  <a:schemeClr val="bg1"/>
                </a:solidFill>
                <a:latin typeface="黑体" pitchFamily="49" charset="-122"/>
                <a:ea typeface="黑体" pitchFamily="49" charset="-122"/>
              </a:rPr>
              <a:t>、 ①② </a:t>
            </a:r>
            <a:r>
              <a:rPr kumimoji="1" lang="zh-CN" altLang="en-US" sz="3600" b="1" dirty="0" smtClean="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B </a:t>
            </a:r>
            <a:r>
              <a:rPr kumimoji="1" lang="zh-CN" altLang="en-US" sz="3600" b="1" dirty="0">
                <a:solidFill>
                  <a:schemeClr val="bg1"/>
                </a:solidFill>
                <a:latin typeface="黑体" pitchFamily="49" charset="-122"/>
                <a:ea typeface="黑体" pitchFamily="49" charset="-122"/>
              </a:rPr>
              <a:t>、②③</a:t>
            </a:r>
          </a:p>
          <a:p>
            <a:pPr>
              <a:spcBef>
                <a:spcPct val="20000"/>
              </a:spcBef>
            </a:pP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C </a:t>
            </a:r>
            <a:r>
              <a:rPr kumimoji="1" lang="zh-CN" altLang="en-US" sz="3600" b="1" dirty="0">
                <a:solidFill>
                  <a:schemeClr val="bg1"/>
                </a:solidFill>
                <a:latin typeface="黑体" pitchFamily="49" charset="-122"/>
                <a:ea typeface="黑体" pitchFamily="49" charset="-122"/>
              </a:rPr>
              <a:t>、①②③  </a:t>
            </a:r>
            <a:r>
              <a:rPr kumimoji="1" lang="zh-CN" altLang="en-US" sz="3600" b="1" dirty="0" smtClean="0">
                <a:solidFill>
                  <a:schemeClr val="bg1"/>
                </a:solidFill>
                <a:latin typeface="黑体" pitchFamily="49" charset="-122"/>
                <a:ea typeface="黑体" pitchFamily="49" charset="-122"/>
              </a:rPr>
              <a:t>  </a:t>
            </a:r>
            <a:r>
              <a:rPr kumimoji="1" lang="en-US" altLang="zh-CN" sz="3600" b="1" dirty="0">
                <a:solidFill>
                  <a:schemeClr val="bg1"/>
                </a:solidFill>
                <a:latin typeface="黑体" pitchFamily="49" charset="-122"/>
                <a:ea typeface="黑体" pitchFamily="49" charset="-122"/>
              </a:rPr>
              <a:t>D</a:t>
            </a:r>
            <a:r>
              <a:rPr kumimoji="1" lang="zh-CN" altLang="en-US" sz="3600" b="1" dirty="0">
                <a:solidFill>
                  <a:schemeClr val="bg1"/>
                </a:solidFill>
                <a:latin typeface="黑体" pitchFamily="49" charset="-122"/>
                <a:ea typeface="黑体" pitchFamily="49" charset="-122"/>
              </a:rPr>
              <a:t>、①②③④</a:t>
            </a:r>
          </a:p>
        </p:txBody>
      </p:sp>
      <p:sp>
        <p:nvSpPr>
          <p:cNvPr id="24629" name="Text Box 53"/>
          <p:cNvSpPr txBox="1">
            <a:spLocks noChangeArrowheads="1"/>
          </p:cNvSpPr>
          <p:nvPr/>
        </p:nvSpPr>
        <p:spPr bwMode="auto">
          <a:xfrm>
            <a:off x="6786578" y="2428868"/>
            <a:ext cx="1005403" cy="15696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20000"/>
              </a:spcBef>
            </a:pPr>
            <a:r>
              <a:rPr kumimoji="1" lang="en-US" altLang="zh-CN" sz="9600" dirty="0">
                <a:solidFill>
                  <a:srgbClr val="FFFF00"/>
                </a:solidFill>
                <a:latin typeface="Times New Roman" pitchFamily="18"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629"/>
                                        </p:tgtEl>
                                        <p:attrNameLst>
                                          <p:attrName>style.visibility</p:attrName>
                                        </p:attrNameLst>
                                      </p:cBhvr>
                                      <p:to>
                                        <p:strVal val="visible"/>
                                      </p:to>
                                    </p:set>
                                    <p:anim calcmode="lin" valueType="num">
                                      <p:cBhvr additive="base">
                                        <p:cTn id="7" dur="500" fill="hold"/>
                                        <p:tgtEl>
                                          <p:spTgt spid="24629"/>
                                        </p:tgtEl>
                                        <p:attrNameLst>
                                          <p:attrName>ppt_x</p:attrName>
                                        </p:attrNameLst>
                                      </p:cBhvr>
                                      <p:tavLst>
                                        <p:tav tm="0">
                                          <p:val>
                                            <p:strVal val="1+#ppt_w/2"/>
                                          </p:val>
                                        </p:tav>
                                        <p:tav tm="100000">
                                          <p:val>
                                            <p:strVal val="#ppt_x"/>
                                          </p:val>
                                        </p:tav>
                                      </p:tavLst>
                                    </p:anim>
                                    <p:anim calcmode="lin" valueType="num">
                                      <p:cBhvr additive="base">
                                        <p:cTn id="8" dur="500" fill="hold"/>
                                        <p:tgtEl>
                                          <p:spTgt spid="246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2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500034" y="857232"/>
            <a:ext cx="8229600" cy="4643470"/>
          </a:xfrm>
        </p:spPr>
        <p:txBody>
          <a:bodyPr/>
          <a:lstStyle/>
          <a:p>
            <a:pPr algn="l"/>
            <a:r>
              <a:rPr kumimoji="1" lang="en-US" altLang="zh-CN" sz="3600" b="1" dirty="0" smtClean="0">
                <a:solidFill>
                  <a:schemeClr val="bg1"/>
                </a:solidFill>
                <a:latin typeface="黑体" pitchFamily="49" charset="-122"/>
                <a:ea typeface="黑体" pitchFamily="49" charset="-122"/>
              </a:rPr>
              <a:t>2</a:t>
            </a:r>
            <a:r>
              <a:rPr kumimoji="1" lang="zh-CN" altLang="en-US" sz="3600" b="1" dirty="0" smtClean="0">
                <a:solidFill>
                  <a:schemeClr val="bg1"/>
                </a:solidFill>
                <a:latin typeface="黑体" pitchFamily="49" charset="-122"/>
                <a:ea typeface="黑体" pitchFamily="49" charset="-122"/>
              </a:rPr>
              <a:t>、</a:t>
            </a:r>
            <a:r>
              <a:rPr kumimoji="1" lang="zh-CN" altLang="en-US" sz="3600" b="1" dirty="0">
                <a:solidFill>
                  <a:schemeClr val="bg1"/>
                </a:solidFill>
                <a:latin typeface="黑体" pitchFamily="49" charset="-122"/>
                <a:ea typeface="黑体" pitchFamily="49" charset="-122"/>
              </a:rPr>
              <a:t>“门户开放”政策的提出，是美国侵略中国新阶段的标志。这主要是因为该</a:t>
            </a:r>
            <a:r>
              <a:rPr kumimoji="1" lang="zh-CN" altLang="en-US" sz="3600" b="1" dirty="0" smtClean="0">
                <a:solidFill>
                  <a:schemeClr val="bg1"/>
                </a:solidFill>
                <a:latin typeface="黑体" pitchFamily="49" charset="-122"/>
                <a:ea typeface="黑体" pitchFamily="49" charset="-122"/>
              </a:rPr>
              <a:t>政策（     </a:t>
            </a:r>
            <a:r>
              <a:rPr kumimoji="1" lang="zh-CN" altLang="en-US" sz="3600" b="1" dirty="0">
                <a:solidFill>
                  <a:schemeClr val="bg1"/>
                </a:solidFill>
                <a:latin typeface="黑体" pitchFamily="49" charset="-122"/>
                <a:ea typeface="黑体" pitchFamily="49" charset="-122"/>
              </a:rPr>
              <a:t>）</a:t>
            </a:r>
            <a:br>
              <a:rPr kumimoji="1" lang="zh-CN" altLang="en-US" sz="3600" b="1" dirty="0">
                <a:solidFill>
                  <a:schemeClr val="bg1"/>
                </a:solidFill>
                <a:latin typeface="黑体" pitchFamily="49" charset="-122"/>
                <a:ea typeface="黑体" pitchFamily="49" charset="-122"/>
              </a:rPr>
            </a:b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A</a:t>
            </a:r>
            <a:r>
              <a:rPr kumimoji="1" lang="zh-CN" altLang="en-US" sz="3600" b="1" dirty="0">
                <a:solidFill>
                  <a:schemeClr val="bg1"/>
                </a:solidFill>
                <a:latin typeface="黑体" pitchFamily="49" charset="-122"/>
                <a:ea typeface="黑体" pitchFamily="49" charset="-122"/>
              </a:rPr>
              <a:t>、得到了列强的认可                    </a:t>
            </a:r>
            <a:br>
              <a:rPr kumimoji="1" lang="zh-CN" altLang="en-US" sz="3600" b="1" dirty="0">
                <a:solidFill>
                  <a:schemeClr val="bg1"/>
                </a:solidFill>
                <a:latin typeface="黑体" pitchFamily="49" charset="-122"/>
                <a:ea typeface="黑体" pitchFamily="49" charset="-122"/>
              </a:rPr>
            </a:b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B</a:t>
            </a:r>
            <a:r>
              <a:rPr kumimoji="1" lang="zh-CN" altLang="en-US" sz="3600" b="1" dirty="0">
                <a:solidFill>
                  <a:schemeClr val="bg1"/>
                </a:solidFill>
                <a:latin typeface="黑体" pitchFamily="49" charset="-122"/>
                <a:ea typeface="黑体" pitchFamily="49" charset="-122"/>
              </a:rPr>
              <a:t>、有利于美国加快侵华步骤</a:t>
            </a:r>
            <a:br>
              <a:rPr kumimoji="1" lang="zh-CN" altLang="en-US" sz="3600" b="1" dirty="0">
                <a:solidFill>
                  <a:schemeClr val="bg1"/>
                </a:solidFill>
                <a:latin typeface="黑体" pitchFamily="49" charset="-122"/>
                <a:ea typeface="黑体" pitchFamily="49" charset="-122"/>
              </a:rPr>
            </a:b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C</a:t>
            </a:r>
            <a:r>
              <a:rPr kumimoji="1" lang="zh-CN" altLang="en-US" sz="3600" b="1" dirty="0">
                <a:solidFill>
                  <a:schemeClr val="bg1"/>
                </a:solidFill>
                <a:latin typeface="黑体" pitchFamily="49" charset="-122"/>
                <a:ea typeface="黑体" pitchFamily="49" charset="-122"/>
              </a:rPr>
              <a:t>、可使美国在华获得的权益居于列强之首</a:t>
            </a:r>
            <a:br>
              <a:rPr kumimoji="1" lang="zh-CN" altLang="en-US" sz="3600" b="1" dirty="0">
                <a:solidFill>
                  <a:schemeClr val="bg1"/>
                </a:solidFill>
                <a:latin typeface="黑体" pitchFamily="49" charset="-122"/>
                <a:ea typeface="黑体" pitchFamily="49" charset="-122"/>
              </a:rPr>
            </a:br>
            <a:r>
              <a:rPr kumimoji="1" lang="zh-CN" altLang="en-US" sz="3600" b="1" dirty="0">
                <a:solidFill>
                  <a:schemeClr val="bg1"/>
                </a:solidFill>
                <a:latin typeface="黑体" pitchFamily="49" charset="-122"/>
                <a:ea typeface="黑体" pitchFamily="49" charset="-122"/>
              </a:rPr>
              <a:t>    </a:t>
            </a:r>
            <a:r>
              <a:rPr kumimoji="1" lang="en-US" altLang="zh-CN" sz="3600" b="1" dirty="0" smtClean="0">
                <a:solidFill>
                  <a:schemeClr val="bg1"/>
                </a:solidFill>
                <a:latin typeface="黑体" pitchFamily="49" charset="-122"/>
                <a:ea typeface="黑体" pitchFamily="49" charset="-122"/>
              </a:rPr>
              <a:t>D</a:t>
            </a:r>
            <a:r>
              <a:rPr kumimoji="1" lang="zh-CN" altLang="en-US" sz="3600" b="1" dirty="0">
                <a:solidFill>
                  <a:schemeClr val="bg1"/>
                </a:solidFill>
                <a:latin typeface="黑体" pitchFamily="49" charset="-122"/>
                <a:ea typeface="黑体" pitchFamily="49" charset="-122"/>
              </a:rPr>
              <a:t>、表明美国承认列强的在华特权</a:t>
            </a:r>
            <a:br>
              <a:rPr kumimoji="1" lang="zh-CN" altLang="en-US" sz="3600" b="1" dirty="0">
                <a:solidFill>
                  <a:schemeClr val="bg1"/>
                </a:solidFill>
                <a:latin typeface="黑体" pitchFamily="49" charset="-122"/>
                <a:ea typeface="黑体" pitchFamily="49" charset="-122"/>
              </a:rPr>
            </a:br>
            <a:endParaRPr kumimoji="1" lang="zh-CN" altLang="en-US" sz="3600" b="1" dirty="0">
              <a:solidFill>
                <a:schemeClr val="bg1"/>
              </a:solidFill>
              <a:latin typeface="黑体" pitchFamily="49" charset="-122"/>
              <a:ea typeface="黑体" pitchFamily="49" charset="-122"/>
            </a:endParaRPr>
          </a:p>
        </p:txBody>
      </p:sp>
      <p:sp>
        <p:nvSpPr>
          <p:cNvPr id="129028" name="Text Box 4"/>
          <p:cNvSpPr txBox="1">
            <a:spLocks noChangeArrowheads="1"/>
          </p:cNvSpPr>
          <p:nvPr/>
        </p:nvSpPr>
        <p:spPr bwMode="auto">
          <a:xfrm>
            <a:off x="7429520" y="1857364"/>
            <a:ext cx="1005403" cy="15696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20000"/>
              </a:spcBef>
            </a:pPr>
            <a:r>
              <a:rPr kumimoji="1" lang="en-US" altLang="zh-CN" sz="9600" dirty="0">
                <a:solidFill>
                  <a:srgbClr val="FFFF00"/>
                </a:solidFill>
                <a:latin typeface="Times New Roman" pitchFamily="18"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29028"/>
                                        </p:tgtEl>
                                        <p:attrNameLst>
                                          <p:attrName>style.visibility</p:attrName>
                                        </p:attrNameLst>
                                      </p:cBhvr>
                                      <p:to>
                                        <p:strVal val="visible"/>
                                      </p:to>
                                    </p:set>
                                    <p:anim calcmode="lin" valueType="num">
                                      <p:cBhvr additive="base">
                                        <p:cTn id="7" dur="500" fill="hold"/>
                                        <p:tgtEl>
                                          <p:spTgt spid="129028"/>
                                        </p:tgtEl>
                                        <p:attrNameLst>
                                          <p:attrName>ppt_x</p:attrName>
                                        </p:attrNameLst>
                                      </p:cBhvr>
                                      <p:tavLst>
                                        <p:tav tm="0">
                                          <p:val>
                                            <p:strVal val="1+#ppt_w/2"/>
                                          </p:val>
                                        </p:tav>
                                        <p:tav tm="100000">
                                          <p:val>
                                            <p:strVal val="#ppt_x"/>
                                          </p:val>
                                        </p:tav>
                                      </p:tavLst>
                                    </p:anim>
                                    <p:anim calcmode="lin" valueType="num">
                                      <p:cBhvr additive="base">
                                        <p:cTn id="8" dur="500" fill="hold"/>
                                        <p:tgtEl>
                                          <p:spTgt spid="129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WordArt 4"/>
          <p:cNvSpPr>
            <a:spLocks noChangeArrowheads="1" noChangeShapeType="1" noTextEdit="1"/>
          </p:cNvSpPr>
          <p:nvPr/>
        </p:nvSpPr>
        <p:spPr bwMode="auto">
          <a:xfrm>
            <a:off x="539750" y="261938"/>
            <a:ext cx="7777163" cy="503237"/>
          </a:xfrm>
          <a:prstGeom prst="rect">
            <a:avLst/>
          </a:prstGeom>
        </p:spPr>
        <p:txBody>
          <a:bodyPr wrap="none" fromWordArt="1">
            <a:prstTxWarp prst="textPlain">
              <a:avLst>
                <a:gd name="adj" fmla="val 50000"/>
              </a:avLst>
            </a:prstTxWarp>
          </a:bodyPr>
          <a:lstStyle/>
          <a:p>
            <a:pPr algn="ctr"/>
            <a:r>
              <a:rPr lang="zh-CN" altLang="en-US" sz="4400" b="1" kern="10">
                <a:ln w="9525">
                  <a:solidFill>
                    <a:srgbClr val="000000"/>
                  </a:solidFill>
                  <a:round/>
                  <a:headEnd/>
                  <a:tailEnd/>
                </a:ln>
                <a:solidFill>
                  <a:srgbClr val="FF0000"/>
                </a:solidFill>
                <a:effectLst>
                  <a:outerShdw dist="107763" dir="2700000" algn="ctr" rotWithShape="0">
                    <a:srgbClr val="868686">
                      <a:alpha val="50000"/>
                    </a:srgbClr>
                  </a:outerShdw>
                </a:effectLst>
                <a:latin typeface="黑体"/>
                <a:ea typeface="黑体"/>
              </a:rPr>
              <a:t>第</a:t>
            </a:r>
            <a:r>
              <a:rPr lang="en-US" altLang="zh-CN" sz="4400" b="1" kern="10">
                <a:ln w="9525">
                  <a:solidFill>
                    <a:srgbClr val="000000"/>
                  </a:solidFill>
                  <a:round/>
                  <a:headEnd/>
                  <a:tailEnd/>
                </a:ln>
                <a:solidFill>
                  <a:srgbClr val="FF0000"/>
                </a:solidFill>
                <a:effectLst>
                  <a:outerShdw dist="107763" dir="2700000" algn="ctr" rotWithShape="0">
                    <a:srgbClr val="868686">
                      <a:alpha val="50000"/>
                    </a:srgbClr>
                  </a:outerShdw>
                </a:effectLst>
                <a:latin typeface="黑体"/>
                <a:ea typeface="黑体"/>
              </a:rPr>
              <a:t>1</a:t>
            </a:r>
            <a:r>
              <a:rPr lang="zh-CN" altLang="en-US" sz="4400" b="1" kern="10">
                <a:ln w="9525">
                  <a:solidFill>
                    <a:srgbClr val="000000"/>
                  </a:solidFill>
                  <a:round/>
                  <a:headEnd/>
                  <a:tailEnd/>
                </a:ln>
                <a:solidFill>
                  <a:srgbClr val="FF0000"/>
                </a:solidFill>
                <a:effectLst>
                  <a:outerShdw dist="107763" dir="2700000" algn="ctr" rotWithShape="0">
                    <a:srgbClr val="868686">
                      <a:alpha val="50000"/>
                    </a:srgbClr>
                  </a:outerShdw>
                </a:effectLst>
                <a:latin typeface="黑体"/>
                <a:ea typeface="黑体"/>
              </a:rPr>
              <a:t>课 甲午战争后民族危机的加深</a:t>
            </a:r>
          </a:p>
        </p:txBody>
      </p:sp>
      <p:sp>
        <p:nvSpPr>
          <p:cNvPr id="116742" name="Text Box 6"/>
          <p:cNvSpPr txBox="1">
            <a:spLocks noChangeArrowheads="1"/>
          </p:cNvSpPr>
          <p:nvPr/>
        </p:nvSpPr>
        <p:spPr bwMode="auto">
          <a:xfrm>
            <a:off x="250825" y="908050"/>
            <a:ext cx="8893175" cy="55848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3600" b="1">
                <a:solidFill>
                  <a:srgbClr val="0000CC"/>
                </a:solidFill>
                <a:latin typeface="黑体" pitchFamily="2" charset="-122"/>
                <a:ea typeface="黑体" pitchFamily="2" charset="-122"/>
              </a:rPr>
              <a:t>一</a:t>
            </a:r>
            <a:r>
              <a:rPr lang="en-US" altLang="zh-CN" sz="3600" b="1">
                <a:solidFill>
                  <a:srgbClr val="0000CC"/>
                </a:solidFill>
                <a:latin typeface="黑体" pitchFamily="2" charset="-122"/>
                <a:ea typeface="黑体" pitchFamily="2" charset="-122"/>
              </a:rPr>
              <a:t>.《</a:t>
            </a:r>
            <a:r>
              <a:rPr lang="zh-CN" altLang="en-US" sz="3600" b="1">
                <a:solidFill>
                  <a:srgbClr val="0000CC"/>
                </a:solidFill>
                <a:latin typeface="黑体" pitchFamily="2" charset="-122"/>
                <a:ea typeface="黑体" pitchFamily="2" charset="-122"/>
              </a:rPr>
              <a:t>马关条约</a:t>
            </a:r>
            <a:r>
              <a:rPr lang="en-US" altLang="zh-CN" sz="3600" b="1">
                <a:solidFill>
                  <a:srgbClr val="0000CC"/>
                </a:solidFill>
                <a:latin typeface="黑体" pitchFamily="2" charset="-122"/>
                <a:ea typeface="黑体" pitchFamily="2" charset="-122"/>
              </a:rPr>
              <a:t>》</a:t>
            </a:r>
            <a:r>
              <a:rPr lang="zh-CN" altLang="en-US" sz="3600" b="1">
                <a:solidFill>
                  <a:srgbClr val="0000CC"/>
                </a:solidFill>
                <a:latin typeface="黑体" pitchFamily="2" charset="-122"/>
                <a:ea typeface="黑体" pitchFamily="2" charset="-122"/>
              </a:rPr>
              <a:t>签订后民族危机的加深</a:t>
            </a:r>
          </a:p>
          <a:p>
            <a:r>
              <a:rPr lang="en-US" altLang="zh-CN" sz="3600" b="1">
                <a:latin typeface="黑体" pitchFamily="2" charset="-122"/>
                <a:ea typeface="黑体" pitchFamily="2" charset="-122"/>
              </a:rPr>
              <a:t>   1.</a:t>
            </a:r>
            <a:r>
              <a:rPr lang="zh-CN" altLang="en-US" sz="3600" b="1">
                <a:latin typeface="黑体" pitchFamily="2" charset="-122"/>
                <a:ea typeface="黑体" pitchFamily="2" charset="-122"/>
              </a:rPr>
              <a:t>经济侵略：以资本输出为主</a:t>
            </a:r>
          </a:p>
          <a:p>
            <a:r>
              <a:rPr lang="en-US" altLang="zh-CN" sz="3600" b="1">
                <a:latin typeface="黑体" pitchFamily="2" charset="-122"/>
                <a:ea typeface="黑体" pitchFamily="2" charset="-122"/>
              </a:rPr>
              <a:t>   2.</a:t>
            </a:r>
            <a:r>
              <a:rPr lang="zh-CN" altLang="en-US" sz="3600" b="1">
                <a:latin typeface="黑体" pitchFamily="2" charset="-122"/>
                <a:ea typeface="黑体" pitchFamily="2" charset="-122"/>
              </a:rPr>
              <a:t>政治侵略：掀起瓜分狂潮</a:t>
            </a:r>
          </a:p>
          <a:p>
            <a:r>
              <a:rPr lang="zh-CN" altLang="en-US" sz="3600" b="1">
                <a:solidFill>
                  <a:srgbClr val="0000CC"/>
                </a:solidFill>
                <a:latin typeface="黑体" pitchFamily="2" charset="-122"/>
                <a:ea typeface="黑体" pitchFamily="2" charset="-122"/>
              </a:rPr>
              <a:t>二、清政府的统治危机</a:t>
            </a:r>
          </a:p>
          <a:p>
            <a:r>
              <a:rPr lang="en-US" altLang="zh-CN" sz="3600">
                <a:latin typeface="黑体" pitchFamily="2" charset="-122"/>
                <a:ea typeface="黑体" pitchFamily="2" charset="-122"/>
              </a:rPr>
              <a:t>   </a:t>
            </a:r>
            <a:r>
              <a:rPr lang="en-US" altLang="zh-CN" sz="3600" b="1">
                <a:latin typeface="黑体" pitchFamily="2" charset="-122"/>
                <a:ea typeface="黑体" pitchFamily="2" charset="-122"/>
              </a:rPr>
              <a:t>1</a:t>
            </a:r>
            <a:r>
              <a:rPr lang="zh-CN" altLang="en-US" sz="3600" b="1">
                <a:latin typeface="黑体" pitchFamily="2" charset="-122"/>
                <a:ea typeface="黑体" pitchFamily="2" charset="-122"/>
              </a:rPr>
              <a:t>、财政危机：</a:t>
            </a:r>
            <a:endParaRPr lang="zh-CN" altLang="en-US" sz="3600" b="1">
              <a:latin typeface="黑体" pitchFamily="2" charset="-122"/>
              <a:ea typeface="黑体" pitchFamily="2" charset="-122"/>
              <a:hlinkClick r:id="rId2" action="ppaction://hlinksldjump"/>
            </a:endParaRPr>
          </a:p>
          <a:p>
            <a:r>
              <a:rPr lang="en-US" altLang="zh-CN" sz="3600" b="1">
                <a:latin typeface="黑体" pitchFamily="2" charset="-122"/>
                <a:ea typeface="黑体" pitchFamily="2" charset="-122"/>
              </a:rPr>
              <a:t>   2</a:t>
            </a:r>
            <a:r>
              <a:rPr lang="zh-CN" altLang="en-US" sz="3600" b="1">
                <a:latin typeface="黑体" pitchFamily="2" charset="-122"/>
                <a:ea typeface="黑体" pitchFamily="2" charset="-122"/>
              </a:rPr>
              <a:t>、社会矛盾和阶级矛盾尖锐</a:t>
            </a:r>
            <a:r>
              <a:rPr lang="zh-CN" altLang="en-US" sz="3600" b="1">
                <a:latin typeface="黑体" pitchFamily="2" charset="-122"/>
                <a:ea typeface="黑体" pitchFamily="2" charset="-122"/>
                <a:hlinkClick r:id="rId2" action="ppaction://hlinksldjump"/>
              </a:rPr>
              <a:t>：</a:t>
            </a:r>
            <a:endParaRPr lang="zh-CN" altLang="en-US" sz="3600" b="1">
              <a:latin typeface="黑体" pitchFamily="2" charset="-122"/>
              <a:ea typeface="黑体" pitchFamily="2" charset="-122"/>
            </a:endParaRPr>
          </a:p>
          <a:p>
            <a:r>
              <a:rPr lang="zh-CN" altLang="en-US" sz="3600" b="1">
                <a:solidFill>
                  <a:srgbClr val="0000CC"/>
                </a:solidFill>
                <a:latin typeface="黑体" pitchFamily="2" charset="-122"/>
                <a:ea typeface="黑体" pitchFamily="2" charset="-122"/>
              </a:rPr>
              <a:t>三</a:t>
            </a:r>
            <a:r>
              <a:rPr lang="en-US" altLang="zh-CN" sz="3600" b="1">
                <a:solidFill>
                  <a:srgbClr val="0000CC"/>
                </a:solidFill>
                <a:latin typeface="黑体" pitchFamily="2" charset="-122"/>
                <a:ea typeface="黑体" pitchFamily="2" charset="-122"/>
              </a:rPr>
              <a:t>.</a:t>
            </a:r>
            <a:r>
              <a:rPr lang="zh-CN" altLang="en-US" sz="3600" b="1">
                <a:solidFill>
                  <a:srgbClr val="0000CC"/>
                </a:solidFill>
                <a:latin typeface="黑体" pitchFamily="2" charset="-122"/>
                <a:ea typeface="黑体" pitchFamily="2" charset="-122"/>
              </a:rPr>
              <a:t>中国民族资本主义的初步发展</a:t>
            </a:r>
          </a:p>
          <a:p>
            <a:r>
              <a:rPr lang="en-US" altLang="zh-CN" sz="3600" b="1">
                <a:latin typeface="黑体" pitchFamily="2" charset="-122"/>
                <a:ea typeface="黑体" pitchFamily="2" charset="-122"/>
              </a:rPr>
              <a:t>   1</a:t>
            </a:r>
            <a:r>
              <a:rPr lang="zh-CN" altLang="en-US" sz="3600" b="1">
                <a:latin typeface="黑体" pitchFamily="2" charset="-122"/>
                <a:ea typeface="黑体" pitchFamily="2" charset="-122"/>
              </a:rPr>
              <a:t>、原因：</a:t>
            </a:r>
            <a:endParaRPr lang="zh-CN" altLang="en-US" sz="3600" b="1">
              <a:latin typeface="黑体" pitchFamily="2" charset="-122"/>
              <a:ea typeface="黑体" pitchFamily="2" charset="-122"/>
              <a:hlinkClick r:id="rId3" action="ppaction://hlinksldjump"/>
            </a:endParaRPr>
          </a:p>
          <a:p>
            <a:r>
              <a:rPr lang="en-US" altLang="zh-CN" sz="3600" b="1">
                <a:latin typeface="黑体" pitchFamily="2" charset="-122"/>
                <a:ea typeface="黑体" pitchFamily="2" charset="-122"/>
              </a:rPr>
              <a:t>   2</a:t>
            </a:r>
            <a:r>
              <a:rPr lang="zh-CN" altLang="en-US" sz="3600" b="1">
                <a:latin typeface="黑体" pitchFamily="2" charset="-122"/>
                <a:ea typeface="黑体" pitchFamily="2" charset="-122"/>
              </a:rPr>
              <a:t>、表现和特点：</a:t>
            </a:r>
            <a:endParaRPr lang="zh-CN" altLang="en-US" sz="3600" b="1">
              <a:latin typeface="黑体" pitchFamily="2" charset="-122"/>
              <a:ea typeface="黑体" pitchFamily="2" charset="-122"/>
              <a:hlinkClick r:id="rId3" action="ppaction://hlinksldjump"/>
            </a:endParaRPr>
          </a:p>
          <a:p>
            <a:r>
              <a:rPr lang="en-US" altLang="zh-CN" sz="3600" b="1">
                <a:latin typeface="黑体" pitchFamily="2" charset="-122"/>
                <a:ea typeface="黑体" pitchFamily="2" charset="-122"/>
              </a:rPr>
              <a:t>   3</a:t>
            </a:r>
            <a:r>
              <a:rPr lang="zh-CN" altLang="en-US" sz="3600" b="1">
                <a:latin typeface="黑体" pitchFamily="2" charset="-122"/>
                <a:ea typeface="黑体" pitchFamily="2" charset="-122"/>
              </a:rPr>
              <a:t>、影响：</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6742">
                                            <p:txEl>
                                              <p:pRg st="0" end="0"/>
                                            </p:txEl>
                                          </p:spTgt>
                                        </p:tgtEl>
                                        <p:attrNameLst>
                                          <p:attrName>style.visibility</p:attrName>
                                        </p:attrNameLst>
                                      </p:cBhvr>
                                      <p:to>
                                        <p:strVal val="visible"/>
                                      </p:to>
                                    </p:set>
                                    <p:animEffect transition="in" filter="blinds(horizontal)">
                                      <p:cBhvr>
                                        <p:cTn id="7" dur="500"/>
                                        <p:tgtEl>
                                          <p:spTgt spid="1167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6742">
                                            <p:txEl>
                                              <p:pRg st="1" end="1"/>
                                            </p:txEl>
                                          </p:spTgt>
                                        </p:tgtEl>
                                        <p:attrNameLst>
                                          <p:attrName>style.visibility</p:attrName>
                                        </p:attrNameLst>
                                      </p:cBhvr>
                                      <p:to>
                                        <p:strVal val="visible"/>
                                      </p:to>
                                    </p:set>
                                    <p:animEffect transition="in" filter="blinds(horizontal)">
                                      <p:cBhvr>
                                        <p:cTn id="12" dur="500"/>
                                        <p:tgtEl>
                                          <p:spTgt spid="11674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6742">
                                            <p:txEl>
                                              <p:pRg st="2" end="2"/>
                                            </p:txEl>
                                          </p:spTgt>
                                        </p:tgtEl>
                                        <p:attrNameLst>
                                          <p:attrName>style.visibility</p:attrName>
                                        </p:attrNameLst>
                                      </p:cBhvr>
                                      <p:to>
                                        <p:strVal val="visible"/>
                                      </p:to>
                                    </p:set>
                                    <p:animEffect transition="in" filter="blinds(horizontal)">
                                      <p:cBhvr>
                                        <p:cTn id="17" dur="500"/>
                                        <p:tgtEl>
                                          <p:spTgt spid="11674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6742">
                                            <p:txEl>
                                              <p:pRg st="3" end="3"/>
                                            </p:txEl>
                                          </p:spTgt>
                                        </p:tgtEl>
                                        <p:attrNameLst>
                                          <p:attrName>style.visibility</p:attrName>
                                        </p:attrNameLst>
                                      </p:cBhvr>
                                      <p:to>
                                        <p:strVal val="visible"/>
                                      </p:to>
                                    </p:set>
                                    <p:animEffect transition="in" filter="blinds(horizontal)">
                                      <p:cBhvr>
                                        <p:cTn id="22" dur="500"/>
                                        <p:tgtEl>
                                          <p:spTgt spid="11674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6742">
                                            <p:txEl>
                                              <p:pRg st="4" end="4"/>
                                            </p:txEl>
                                          </p:spTgt>
                                        </p:tgtEl>
                                        <p:attrNameLst>
                                          <p:attrName>style.visibility</p:attrName>
                                        </p:attrNameLst>
                                      </p:cBhvr>
                                      <p:to>
                                        <p:strVal val="visible"/>
                                      </p:to>
                                    </p:set>
                                    <p:animEffect transition="in" filter="blinds(horizontal)">
                                      <p:cBhvr>
                                        <p:cTn id="27" dur="500"/>
                                        <p:tgtEl>
                                          <p:spTgt spid="116742">
                                            <p:txEl>
                                              <p:pRg st="4" end="4"/>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16742">
                                            <p:txEl>
                                              <p:pRg st="5" end="5"/>
                                            </p:txEl>
                                          </p:spTgt>
                                        </p:tgtEl>
                                        <p:attrNameLst>
                                          <p:attrName>style.visibility</p:attrName>
                                        </p:attrNameLst>
                                      </p:cBhvr>
                                      <p:to>
                                        <p:strVal val="visible"/>
                                      </p:to>
                                    </p:set>
                                    <p:animEffect transition="in" filter="blinds(horizontal)">
                                      <p:cBhvr>
                                        <p:cTn id="30" dur="500"/>
                                        <p:tgtEl>
                                          <p:spTgt spid="116742">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6742">
                                            <p:txEl>
                                              <p:pRg st="6" end="6"/>
                                            </p:txEl>
                                          </p:spTgt>
                                        </p:tgtEl>
                                        <p:attrNameLst>
                                          <p:attrName>style.visibility</p:attrName>
                                        </p:attrNameLst>
                                      </p:cBhvr>
                                      <p:to>
                                        <p:strVal val="visible"/>
                                      </p:to>
                                    </p:set>
                                    <p:animEffect transition="in" filter="blinds(horizontal)">
                                      <p:cBhvr>
                                        <p:cTn id="35" dur="500"/>
                                        <p:tgtEl>
                                          <p:spTgt spid="116742">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16742">
                                            <p:txEl>
                                              <p:pRg st="7" end="7"/>
                                            </p:txEl>
                                          </p:spTgt>
                                        </p:tgtEl>
                                        <p:attrNameLst>
                                          <p:attrName>style.visibility</p:attrName>
                                        </p:attrNameLst>
                                      </p:cBhvr>
                                      <p:to>
                                        <p:strVal val="visible"/>
                                      </p:to>
                                    </p:set>
                                    <p:animEffect transition="in" filter="blinds(horizontal)">
                                      <p:cBhvr>
                                        <p:cTn id="40" dur="500"/>
                                        <p:tgtEl>
                                          <p:spTgt spid="116742">
                                            <p:txEl>
                                              <p:pRg st="7" end="7"/>
                                            </p:txEl>
                                          </p:spTgt>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16742">
                                            <p:txEl>
                                              <p:pRg st="8" end="8"/>
                                            </p:txEl>
                                          </p:spTgt>
                                        </p:tgtEl>
                                        <p:attrNameLst>
                                          <p:attrName>style.visibility</p:attrName>
                                        </p:attrNameLst>
                                      </p:cBhvr>
                                      <p:to>
                                        <p:strVal val="visible"/>
                                      </p:to>
                                    </p:set>
                                    <p:animEffect transition="in" filter="blinds(horizontal)">
                                      <p:cBhvr>
                                        <p:cTn id="43" dur="500"/>
                                        <p:tgtEl>
                                          <p:spTgt spid="116742">
                                            <p:txEl>
                                              <p:pRg st="8" end="8"/>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16742">
                                            <p:txEl>
                                              <p:pRg st="9" end="9"/>
                                            </p:txEl>
                                          </p:spTgt>
                                        </p:tgtEl>
                                        <p:attrNameLst>
                                          <p:attrName>style.visibility</p:attrName>
                                        </p:attrNameLst>
                                      </p:cBhvr>
                                      <p:to>
                                        <p:strVal val="visible"/>
                                      </p:to>
                                    </p:set>
                                    <p:animEffect transition="in" filter="blinds(horizontal)">
                                      <p:cBhvr>
                                        <p:cTn id="46" dur="500"/>
                                        <p:tgtEl>
                                          <p:spTgt spid="11674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7827" name="Group 67"/>
          <p:cNvGraphicFramePr>
            <a:graphicFrameLocks noGrp="1"/>
          </p:cNvGraphicFramePr>
          <p:nvPr/>
        </p:nvGraphicFramePr>
        <p:xfrm>
          <a:off x="76200" y="1196975"/>
          <a:ext cx="8991600" cy="5111751"/>
        </p:xfrm>
        <a:graphic>
          <a:graphicData uri="http://schemas.openxmlformats.org/drawingml/2006/table">
            <a:tbl>
              <a:tblPr/>
              <a:tblGrid>
                <a:gridCol w="1039813"/>
                <a:gridCol w="7951787"/>
              </a:tblGrid>
              <a:tr h="692150">
                <a:tc rowSpan="5">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zh-CN" altLang="en-US" sz="3200" b="1" i="0" u="none" strike="noStrike" cap="none" normalizeH="0" baseline="0" dirty="0" smtClean="0">
                          <a:ln>
                            <a:noFill/>
                          </a:ln>
                          <a:solidFill>
                            <a:schemeClr val="bg1"/>
                          </a:solidFill>
                          <a:effectLst/>
                          <a:latin typeface="Arial" pitchFamily="34" charset="0"/>
                          <a:ea typeface="黑体" pitchFamily="2" charset="-122"/>
                        </a:rPr>
                        <a:t>内容</a:t>
                      </a:r>
                    </a:p>
                    <a:p>
                      <a:pPr marL="0" marR="0" lvl="0" indent="0" algn="l" defTabSz="914400" rtl="0" eaLnBrk="1" fontAlgn="base" latinLnBrk="0" hangingPunct="1">
                        <a:lnSpc>
                          <a:spcPct val="80000"/>
                        </a:lnSpc>
                        <a:spcBef>
                          <a:spcPct val="0"/>
                        </a:spcBef>
                        <a:spcAft>
                          <a:spcPct val="0"/>
                        </a:spcAft>
                        <a:buClrTx/>
                        <a:buSzTx/>
                        <a:buFontTx/>
                        <a:buNone/>
                        <a:tabLst/>
                      </a:pPr>
                      <a:endParaRPr kumimoji="0" lang="zh-CN" altLang="en-US" sz="3200" b="1" i="0" u="none" strike="noStrike" cap="none" normalizeH="0" baseline="0" dirty="0" smtClean="0">
                        <a:ln>
                          <a:noFill/>
                        </a:ln>
                        <a:solidFill>
                          <a:srgbClr val="000000"/>
                        </a:solidFill>
                        <a:effectLst/>
                        <a:latin typeface="华文新魏" pitchFamily="2" charset="-122"/>
                        <a:ea typeface="华文新魏" pitchFamily="2" charset="-122"/>
                        <a:sym typeface="Wingdings 2" pitchFamily="18" charset="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c>
                  <a:txBody>
                    <a:bodyPr/>
                    <a:lstStyle/>
                    <a:p>
                      <a:pPr marL="0" marR="0" lvl="0" indent="0" algn="l" defTabSz="914400" rtl="0" eaLnBrk="1" fontAlgn="base" latinLnBrk="0" hangingPunct="1">
                        <a:lnSpc>
                          <a:spcPct val="100000"/>
                        </a:lnSpc>
                        <a:spcBef>
                          <a:spcPct val="35000"/>
                        </a:spcBef>
                        <a:spcAft>
                          <a:spcPct val="0"/>
                        </a:spcAft>
                        <a:buClrTx/>
                        <a:buSzTx/>
                        <a:buFontTx/>
                        <a:buNone/>
                        <a:tabLst/>
                      </a:pPr>
                      <a:endParaRPr kumimoji="0" lang="zh-CN" altLang="en-US" sz="3600" b="1" i="0" u="none" strike="noStrike" cap="none" normalizeH="0" baseline="0" smtClean="0">
                        <a:ln>
                          <a:noFill/>
                        </a:ln>
                        <a:solidFill>
                          <a:schemeClr val="tx1"/>
                        </a:solidFill>
                        <a:effectLst/>
                        <a:latin typeface="Arial" pitchFamily="34" charset="0"/>
                        <a:ea typeface="黑体" pitchFamily="2" charset="-12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r h="72072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35000"/>
                        </a:spcBef>
                        <a:spcAft>
                          <a:spcPct val="0"/>
                        </a:spcAft>
                        <a:buClrTx/>
                        <a:buSzTx/>
                        <a:buFontTx/>
                        <a:buNone/>
                        <a:tabLst/>
                      </a:pPr>
                      <a:endParaRPr kumimoji="0" lang="zh-CN" altLang="en-US" sz="3600" b="1" i="0" u="none" strike="noStrike" cap="none" normalizeH="0" baseline="0" smtClean="0">
                        <a:ln>
                          <a:noFill/>
                        </a:ln>
                        <a:solidFill>
                          <a:schemeClr val="tx1"/>
                        </a:solidFill>
                        <a:effectLst/>
                        <a:latin typeface="Arial" pitchFamily="34" charset="0"/>
                        <a:ea typeface="黑体" pitchFamily="2" charset="-12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r h="661988">
                <a:tc vMerge="1">
                  <a:txBody>
                    <a:bodyPr/>
                    <a:lstStyle/>
                    <a:p>
                      <a:endParaRPr lang="zh-CN" altLang="en-US"/>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endParaRPr kumimoji="0" lang="zh-CN" altLang="en-US" sz="3600" b="1" i="0" u="none" strike="noStrike" cap="none" normalizeH="0" baseline="0" smtClean="0">
                        <a:ln>
                          <a:noFill/>
                        </a:ln>
                        <a:solidFill>
                          <a:srgbClr val="000000"/>
                        </a:solidFill>
                        <a:effectLst/>
                        <a:latin typeface="华文新魏" pitchFamily="2" charset="-122"/>
                        <a:ea typeface="华文新魏" pitchFamily="2" charset="-122"/>
                        <a:sym typeface="Wingdings 2" pitchFamily="18" charset="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r h="1195388">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3600" b="1" i="0" u="none" strike="noStrike" cap="none" normalizeH="0" baseline="0" smtClean="0">
                        <a:ln>
                          <a:noFill/>
                        </a:ln>
                        <a:solidFill>
                          <a:schemeClr val="tx1"/>
                        </a:solidFill>
                        <a:effectLst/>
                        <a:latin typeface="Arial" pitchFamily="34" charset="0"/>
                        <a:ea typeface="黑体" pitchFamily="2" charset="-12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r h="114300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3600" b="1" i="0" u="none" strike="noStrike" cap="none" normalizeH="0" baseline="0" smtClean="0">
                        <a:ln>
                          <a:noFill/>
                        </a:ln>
                        <a:solidFill>
                          <a:srgbClr val="000000"/>
                        </a:solidFill>
                        <a:effectLst/>
                        <a:latin typeface="华文新魏" pitchFamily="2" charset="-122"/>
                        <a:ea typeface="华文新魏" pitchFamily="2" charset="-122"/>
                        <a:sym typeface="Wingdings 2" pitchFamily="18" charset="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r h="698500">
                <a:tc>
                  <a:txBody>
                    <a:bodyPr/>
                    <a:lstStyle/>
                    <a:p>
                      <a:pPr marL="0" marR="0" lvl="0" indent="0" algn="l" defTabSz="914400" rtl="0" eaLnBrk="1" fontAlgn="base" latinLnBrk="0" hangingPunct="1">
                        <a:lnSpc>
                          <a:spcPct val="100000"/>
                        </a:lnSpc>
                        <a:spcBef>
                          <a:spcPct val="35000"/>
                        </a:spcBef>
                        <a:spcAft>
                          <a:spcPct val="0"/>
                        </a:spcAft>
                        <a:buClrTx/>
                        <a:buSzTx/>
                        <a:buFontTx/>
                        <a:buNone/>
                        <a:tabLst/>
                      </a:pPr>
                      <a:r>
                        <a:rPr kumimoji="0" lang="zh-CN" altLang="en-US" sz="3200" b="1" i="0" u="none" strike="noStrike" cap="none" normalizeH="0" baseline="0" dirty="0" smtClean="0">
                          <a:ln>
                            <a:noFill/>
                          </a:ln>
                          <a:solidFill>
                            <a:schemeClr val="bg1"/>
                          </a:solidFill>
                          <a:effectLst/>
                          <a:latin typeface="Arial" pitchFamily="34" charset="0"/>
                          <a:ea typeface="黑体" pitchFamily="2" charset="-122"/>
                        </a:rPr>
                        <a:t>影响</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c>
                  <a:txBody>
                    <a:bodyPr/>
                    <a:lstStyle/>
                    <a:p>
                      <a:pPr marL="0" marR="0" lvl="0" indent="0" algn="l" defTabSz="914400" rtl="0" eaLnBrk="1" fontAlgn="base" latinLnBrk="0" hangingPunct="1">
                        <a:lnSpc>
                          <a:spcPct val="100000"/>
                        </a:lnSpc>
                        <a:spcBef>
                          <a:spcPct val="35000"/>
                        </a:spcBef>
                        <a:spcAft>
                          <a:spcPct val="0"/>
                        </a:spcAft>
                        <a:buClrTx/>
                        <a:buSzTx/>
                        <a:buFontTx/>
                        <a:buNone/>
                        <a:tabLst/>
                      </a:pPr>
                      <a:endParaRPr kumimoji="0" lang="zh-CN" altLang="en-US" sz="3200" b="1" i="0" u="none" strike="noStrike" cap="none" normalizeH="0" baseline="0" dirty="0" smtClean="0">
                        <a:ln>
                          <a:noFill/>
                        </a:ln>
                        <a:solidFill>
                          <a:schemeClr val="tx1"/>
                        </a:solidFill>
                        <a:effectLst/>
                        <a:latin typeface="Arial" pitchFamily="34" charset="0"/>
                        <a:ea typeface="黑体" pitchFamily="2" charset="-122"/>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alpha val="55000"/>
                      </a:schemeClr>
                    </a:solidFill>
                  </a:tcPr>
                </a:tc>
              </a:tr>
            </a:tbl>
          </a:graphicData>
        </a:graphic>
      </p:graphicFrame>
      <p:sp>
        <p:nvSpPr>
          <p:cNvPr id="117780" name="Rectangle 20"/>
          <p:cNvSpPr>
            <a:spLocks noChangeArrowheads="1"/>
          </p:cNvSpPr>
          <p:nvPr/>
        </p:nvSpPr>
        <p:spPr bwMode="auto">
          <a:xfrm>
            <a:off x="1187450" y="1341438"/>
            <a:ext cx="8928100" cy="4270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①承认日本控制朝鲜</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②割辽东半岛、台湾和澎湖列岛给日本</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③赔偿日本军费白银二亿两  </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④开放重庆、沙市、苏州、杭州为商埠</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日本轮船可沿内河驶入以上各口</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⑤允许日本在中国通商口岸开设工厂</a:t>
            </a:r>
          </a:p>
          <a:p>
            <a:pPr>
              <a:spcBef>
                <a:spcPct val="10000"/>
              </a:spcBef>
            </a:pPr>
            <a:r>
              <a:rPr kumimoji="1" lang="zh-CN" altLang="en-US" sz="3600" b="1" dirty="0">
                <a:solidFill>
                  <a:schemeClr val="bg1"/>
                </a:solidFill>
                <a:latin typeface="黑体" pitchFamily="49" charset="-122"/>
                <a:ea typeface="黑体" pitchFamily="49" charset="-122"/>
                <a:sym typeface="Wingdings 2" pitchFamily="18" charset="2"/>
              </a:rPr>
              <a:t>产品运销中国内地免收内地税</a:t>
            </a:r>
          </a:p>
        </p:txBody>
      </p:sp>
      <p:sp>
        <p:nvSpPr>
          <p:cNvPr id="117786" name="Rectangle 26"/>
          <p:cNvSpPr>
            <a:spLocks noChangeArrowheads="1"/>
          </p:cNvSpPr>
          <p:nvPr/>
        </p:nvSpPr>
        <p:spPr bwMode="auto">
          <a:xfrm>
            <a:off x="1331913" y="5661025"/>
            <a:ext cx="8856662"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kumimoji="1" lang="zh-CN" altLang="en-US" sz="3600" b="1" dirty="0">
                <a:solidFill>
                  <a:srgbClr val="FFFF00"/>
                </a:solidFill>
                <a:latin typeface="Times New Roman" pitchFamily="18" charset="0"/>
                <a:ea typeface="黑体" pitchFamily="2" charset="-122"/>
              </a:rPr>
              <a:t>大大加深了中国半殖民地化的程度</a:t>
            </a:r>
          </a:p>
        </p:txBody>
      </p:sp>
      <p:sp>
        <p:nvSpPr>
          <p:cNvPr id="117787" name="WordArt 27"/>
          <p:cNvSpPr>
            <a:spLocks noChangeArrowheads="1" noChangeShapeType="1" noTextEdit="1"/>
          </p:cNvSpPr>
          <p:nvPr/>
        </p:nvSpPr>
        <p:spPr bwMode="auto">
          <a:xfrm>
            <a:off x="898525" y="404813"/>
            <a:ext cx="6337300" cy="576262"/>
          </a:xfrm>
          <a:prstGeom prst="rect">
            <a:avLst/>
          </a:prstGeom>
          <a:extLst>
            <a:ext uri="{91240B29-F687-4F45-9708-019B960494DF}">
              <a14:hiddenLine xmlns="" xmlns:a14="http://schemas.microsoft.com/office/drawing/2010/main" w="3175">
                <a:solidFill>
                  <a:srgbClr val="006666"/>
                </a:solidFill>
                <a:round/>
                <a:headEnd/>
                <a:tailEnd/>
              </a14:hiddenLine>
            </a:ext>
          </a:extLst>
        </p:spPr>
        <p:txBody>
          <a:bodyPr wrap="none" fromWordArt="1">
            <a:prstTxWarp prst="textPlain">
              <a:avLst>
                <a:gd name="adj" fmla="val 50000"/>
              </a:avLst>
            </a:prstTxWarp>
          </a:bodyPr>
          <a:lstStyle/>
          <a:p>
            <a:pPr algn="ctr"/>
            <a:r>
              <a:rPr lang="en-US" altLang="zh-CN" sz="3600" kern="10" dirty="0">
                <a:solidFill>
                  <a:schemeClr val="bg1"/>
                </a:solidFill>
                <a:effectLst>
                  <a:outerShdw dist="35921" dir="2700000" algn="ctr" rotWithShape="0">
                    <a:srgbClr val="990000"/>
                  </a:outerShdw>
                </a:effectLst>
                <a:latin typeface="隶书"/>
                <a:ea typeface="隶书"/>
              </a:rPr>
              <a:t>《</a:t>
            </a:r>
            <a:r>
              <a:rPr lang="zh-CN" altLang="en-US" sz="3600" kern="10" dirty="0">
                <a:solidFill>
                  <a:schemeClr val="bg1"/>
                </a:solidFill>
                <a:effectLst>
                  <a:outerShdw dist="35921" dir="2700000" algn="ctr" rotWithShape="0">
                    <a:srgbClr val="990000"/>
                  </a:outerShdw>
                </a:effectLst>
                <a:latin typeface="隶书"/>
                <a:ea typeface="隶书"/>
              </a:rPr>
              <a:t>马关条约</a:t>
            </a:r>
            <a:r>
              <a:rPr lang="en-US" altLang="zh-CN" sz="3600" kern="10" dirty="0">
                <a:solidFill>
                  <a:schemeClr val="bg1"/>
                </a:solidFill>
                <a:effectLst>
                  <a:outerShdw dist="35921" dir="2700000" algn="ctr" rotWithShape="0">
                    <a:srgbClr val="990000"/>
                  </a:outerShdw>
                </a:effectLst>
                <a:latin typeface="隶书"/>
                <a:ea typeface="隶书"/>
              </a:rPr>
              <a:t>》</a:t>
            </a:r>
            <a:r>
              <a:rPr lang="zh-CN" altLang="en-US" sz="3600" kern="10" dirty="0">
                <a:solidFill>
                  <a:schemeClr val="bg1"/>
                </a:solidFill>
                <a:effectLst>
                  <a:outerShdw dist="35921" dir="2700000" algn="ctr" rotWithShape="0">
                    <a:srgbClr val="990000"/>
                  </a:outerShdw>
                </a:effectLst>
                <a:latin typeface="隶书"/>
                <a:ea typeface="隶书"/>
              </a:rPr>
              <a:t>的内容和影响</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7780"/>
                                        </p:tgtEl>
                                        <p:attrNameLst>
                                          <p:attrName>style.visibility</p:attrName>
                                        </p:attrNameLst>
                                      </p:cBhvr>
                                      <p:to>
                                        <p:strVal val="visible"/>
                                      </p:to>
                                    </p:set>
                                    <p:anim calcmode="lin" valueType="num">
                                      <p:cBhvr>
                                        <p:cTn id="7" dur="500" fill="hold"/>
                                        <p:tgtEl>
                                          <p:spTgt spid="117780"/>
                                        </p:tgtEl>
                                        <p:attrNameLst>
                                          <p:attrName>ppt_w</p:attrName>
                                        </p:attrNameLst>
                                      </p:cBhvr>
                                      <p:tavLst>
                                        <p:tav tm="0">
                                          <p:val>
                                            <p:fltVal val="0"/>
                                          </p:val>
                                        </p:tav>
                                        <p:tav tm="100000">
                                          <p:val>
                                            <p:strVal val="#ppt_w"/>
                                          </p:val>
                                        </p:tav>
                                      </p:tavLst>
                                    </p:anim>
                                    <p:anim calcmode="lin" valueType="num">
                                      <p:cBhvr>
                                        <p:cTn id="8" dur="500" fill="hold"/>
                                        <p:tgtEl>
                                          <p:spTgt spid="11778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142844" y="620713"/>
            <a:ext cx="9001156" cy="64633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nchor="ctr">
            <a:spAutoFit/>
          </a:bodyPr>
          <a:lstStyle/>
          <a:p>
            <a:r>
              <a:rPr lang="zh-CN" altLang="en-US" sz="3600" b="1" dirty="0">
                <a:solidFill>
                  <a:schemeClr val="bg1"/>
                </a:solidFill>
                <a:ea typeface="黑体" pitchFamily="2" charset="-122"/>
              </a:rPr>
              <a:t>一</a:t>
            </a:r>
            <a:r>
              <a:rPr lang="en-US" altLang="zh-CN" sz="3600" b="1" dirty="0">
                <a:solidFill>
                  <a:schemeClr val="bg1"/>
                </a:solidFill>
                <a:ea typeface="黑体" pitchFamily="2" charset="-122"/>
              </a:rPr>
              <a:t>.《</a:t>
            </a:r>
            <a:r>
              <a:rPr lang="zh-CN" altLang="en-US" sz="3600" b="1" dirty="0">
                <a:solidFill>
                  <a:schemeClr val="bg1"/>
                </a:solidFill>
                <a:ea typeface="黑体" pitchFamily="2" charset="-122"/>
              </a:rPr>
              <a:t>马关条约</a:t>
            </a:r>
            <a:r>
              <a:rPr lang="en-US" altLang="zh-CN" sz="3600" b="1" dirty="0" smtClean="0">
                <a:solidFill>
                  <a:schemeClr val="bg1"/>
                </a:solidFill>
                <a:ea typeface="黑体" pitchFamily="2" charset="-122"/>
              </a:rPr>
              <a:t>》</a:t>
            </a:r>
            <a:r>
              <a:rPr lang="zh-CN" altLang="en-US" sz="3600" b="1" dirty="0" smtClean="0">
                <a:solidFill>
                  <a:schemeClr val="bg1"/>
                </a:solidFill>
                <a:ea typeface="黑体" pitchFamily="2" charset="-122"/>
              </a:rPr>
              <a:t>的签订与民族</a:t>
            </a:r>
            <a:r>
              <a:rPr lang="zh-CN" altLang="en-US" sz="3600" b="1" dirty="0">
                <a:solidFill>
                  <a:schemeClr val="bg1"/>
                </a:solidFill>
                <a:ea typeface="黑体" pitchFamily="2" charset="-122"/>
              </a:rPr>
              <a:t>危机的加深</a:t>
            </a:r>
          </a:p>
        </p:txBody>
      </p:sp>
      <p:sp>
        <p:nvSpPr>
          <p:cNvPr id="78851" name="Text Box 3"/>
          <p:cNvSpPr txBox="1">
            <a:spLocks noChangeArrowheads="1"/>
          </p:cNvSpPr>
          <p:nvPr/>
        </p:nvSpPr>
        <p:spPr bwMode="auto">
          <a:xfrm>
            <a:off x="503238" y="1857364"/>
            <a:ext cx="8283604" cy="4358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nSpc>
                <a:spcPct val="110000"/>
              </a:lnSpc>
              <a:buFont typeface="Wingdings" pitchFamily="2" charset="2"/>
              <a:buNone/>
            </a:pPr>
            <a:r>
              <a:rPr lang="en-US" altLang="zh-CN" sz="3600" b="1" dirty="0">
                <a:solidFill>
                  <a:schemeClr val="bg1"/>
                </a:solidFill>
                <a:latin typeface="黑体" pitchFamily="49" charset="-122"/>
                <a:ea typeface="黑体" pitchFamily="49" charset="-122"/>
              </a:rPr>
              <a:t>1.</a:t>
            </a:r>
            <a:r>
              <a:rPr lang="zh-CN" altLang="en-US" sz="3600" b="1" dirty="0">
                <a:solidFill>
                  <a:schemeClr val="bg1"/>
                </a:solidFill>
                <a:latin typeface="黑体" pitchFamily="49" charset="-122"/>
                <a:ea typeface="黑体" pitchFamily="49" charset="-122"/>
              </a:rPr>
              <a:t>经济侵略：以资本输出为主</a:t>
            </a:r>
          </a:p>
          <a:p>
            <a:pPr>
              <a:lnSpc>
                <a:spcPct val="110000"/>
              </a:lnSpc>
              <a:buFont typeface="Wingdings" pitchFamily="2" charset="2"/>
              <a:buNone/>
            </a:pPr>
            <a:r>
              <a:rPr lang="zh-CN" altLang="en-US" sz="3600" b="1" dirty="0">
                <a:solidFill>
                  <a:schemeClr val="bg1"/>
                </a:solidFill>
                <a:latin typeface="黑体" pitchFamily="49" charset="-122"/>
                <a:ea typeface="黑体" pitchFamily="49" charset="-122"/>
              </a:rPr>
              <a:t>        </a:t>
            </a:r>
            <a:r>
              <a:rPr lang="zh-CN" altLang="en-US" sz="3600" b="1" dirty="0" smtClean="0">
                <a:solidFill>
                  <a:schemeClr val="bg1"/>
                </a:solidFill>
                <a:latin typeface="黑体" pitchFamily="49" charset="-122"/>
                <a:ea typeface="黑体" pitchFamily="49" charset="-122"/>
              </a:rPr>
              <a:t>贷款 </a:t>
            </a:r>
            <a:r>
              <a:rPr lang="zh-CN" altLang="en-US" sz="3600" b="1" dirty="0">
                <a:solidFill>
                  <a:schemeClr val="bg1"/>
                </a:solidFill>
                <a:latin typeface="黑体" pitchFamily="49" charset="-122"/>
                <a:ea typeface="黑体" pitchFamily="49" charset="-122"/>
              </a:rPr>
              <a:t>修路 开矿 </a:t>
            </a:r>
            <a:r>
              <a:rPr lang="zh-CN" altLang="en-US" sz="3600" b="1" dirty="0" smtClean="0">
                <a:solidFill>
                  <a:schemeClr val="bg1"/>
                </a:solidFill>
                <a:latin typeface="黑体" pitchFamily="49" charset="-122"/>
                <a:ea typeface="黑体" pitchFamily="49" charset="-122"/>
              </a:rPr>
              <a:t>办厂  办银行</a:t>
            </a:r>
            <a:endParaRPr lang="zh-CN" altLang="en-US" sz="3600" b="1" dirty="0">
              <a:solidFill>
                <a:schemeClr val="bg1"/>
              </a:solidFill>
              <a:latin typeface="黑体" pitchFamily="49" charset="-122"/>
              <a:ea typeface="黑体" pitchFamily="49" charset="-122"/>
            </a:endParaRPr>
          </a:p>
          <a:p>
            <a:pPr>
              <a:lnSpc>
                <a:spcPct val="110000"/>
              </a:lnSpc>
              <a:buFont typeface="Wingdings" pitchFamily="2" charset="2"/>
              <a:buNone/>
            </a:pPr>
            <a:r>
              <a:rPr lang="en-US" altLang="zh-CN" sz="3600" b="1" dirty="0">
                <a:solidFill>
                  <a:schemeClr val="bg1"/>
                </a:solidFill>
                <a:latin typeface="黑体" pitchFamily="49" charset="-122"/>
                <a:ea typeface="黑体" pitchFamily="49" charset="-122"/>
              </a:rPr>
              <a:t>2.</a:t>
            </a:r>
            <a:r>
              <a:rPr lang="zh-CN" altLang="en-US" sz="3600" b="1" dirty="0">
                <a:solidFill>
                  <a:schemeClr val="bg1"/>
                </a:solidFill>
                <a:latin typeface="黑体" pitchFamily="49" charset="-122"/>
                <a:ea typeface="黑体" pitchFamily="49" charset="-122"/>
              </a:rPr>
              <a:t>政治侵略</a:t>
            </a:r>
            <a:r>
              <a:rPr lang="zh-CN" altLang="en-US" sz="3600" b="1" dirty="0" smtClean="0">
                <a:solidFill>
                  <a:schemeClr val="bg1"/>
                </a:solidFill>
                <a:latin typeface="黑体" pitchFamily="49" charset="-122"/>
                <a:ea typeface="黑体" pitchFamily="49" charset="-122"/>
              </a:rPr>
              <a:t>：</a:t>
            </a:r>
            <a:endParaRPr lang="en-US" altLang="zh-CN" sz="3600" b="1" dirty="0" smtClean="0">
              <a:solidFill>
                <a:schemeClr val="bg1"/>
              </a:solidFill>
              <a:latin typeface="黑体" pitchFamily="49" charset="-122"/>
              <a:ea typeface="黑体" pitchFamily="49" charset="-122"/>
            </a:endParaRPr>
          </a:p>
          <a:p>
            <a:pPr>
              <a:lnSpc>
                <a:spcPct val="110000"/>
              </a:lnSpc>
              <a:buFont typeface="Wingdings" pitchFamily="2" charset="2"/>
              <a:buNone/>
            </a:pPr>
            <a:r>
              <a:rPr lang="en-US" altLang="zh-CN" sz="3600" b="1" dirty="0" smtClean="0">
                <a:solidFill>
                  <a:schemeClr val="bg1"/>
                </a:solidFill>
                <a:latin typeface="黑体" pitchFamily="49" charset="-122"/>
                <a:ea typeface="黑体" pitchFamily="49" charset="-122"/>
              </a:rPr>
              <a:t>       </a:t>
            </a:r>
            <a:r>
              <a:rPr lang="zh-CN" altLang="en-US" sz="3600" b="1" dirty="0" smtClean="0">
                <a:solidFill>
                  <a:schemeClr val="bg1"/>
                </a:solidFill>
                <a:latin typeface="黑体" pitchFamily="49" charset="-122"/>
                <a:ea typeface="黑体" pitchFamily="49" charset="-122"/>
              </a:rPr>
              <a:t>掀起</a:t>
            </a:r>
            <a:r>
              <a:rPr lang="zh-CN" altLang="en-US" sz="3600" b="1" dirty="0">
                <a:solidFill>
                  <a:schemeClr val="bg1"/>
                </a:solidFill>
                <a:latin typeface="黑体" pitchFamily="49" charset="-122"/>
                <a:ea typeface="黑体" pitchFamily="49" charset="-122"/>
              </a:rPr>
              <a:t>瓜分狂潮</a:t>
            </a:r>
          </a:p>
          <a:p>
            <a:pPr>
              <a:lnSpc>
                <a:spcPct val="110000"/>
              </a:lnSpc>
            </a:pPr>
            <a:r>
              <a:rPr lang="zh-CN" altLang="en-US" sz="3600" b="1" dirty="0">
                <a:solidFill>
                  <a:schemeClr val="bg1"/>
                </a:solidFill>
                <a:latin typeface="黑体" pitchFamily="49" charset="-122"/>
                <a:ea typeface="黑体" pitchFamily="49" charset="-122"/>
              </a:rPr>
              <a:t>       </a:t>
            </a:r>
            <a:r>
              <a:rPr lang="zh-CN" altLang="en-US" sz="3600" b="1" dirty="0" smtClean="0">
                <a:solidFill>
                  <a:schemeClr val="bg1"/>
                </a:solidFill>
                <a:latin typeface="黑体" pitchFamily="49" charset="-122"/>
                <a:ea typeface="黑体" pitchFamily="49" charset="-122"/>
              </a:rPr>
              <a:t>强占</a:t>
            </a:r>
            <a:r>
              <a:rPr lang="zh-CN" altLang="en-US" sz="3600" b="1" dirty="0">
                <a:solidFill>
                  <a:schemeClr val="bg1"/>
                </a:solidFill>
                <a:latin typeface="黑体" pitchFamily="49" charset="-122"/>
                <a:ea typeface="黑体" pitchFamily="49" charset="-122"/>
              </a:rPr>
              <a:t>租借地               </a:t>
            </a:r>
          </a:p>
          <a:p>
            <a:pPr>
              <a:lnSpc>
                <a:spcPct val="110000"/>
              </a:lnSpc>
            </a:pPr>
            <a:r>
              <a:rPr lang="zh-CN" altLang="en-US" sz="3600" b="1" dirty="0">
                <a:solidFill>
                  <a:schemeClr val="bg1"/>
                </a:solidFill>
                <a:latin typeface="黑体" pitchFamily="49" charset="-122"/>
                <a:ea typeface="黑体" pitchFamily="49" charset="-122"/>
              </a:rPr>
              <a:t>       </a:t>
            </a:r>
            <a:r>
              <a:rPr lang="zh-CN" altLang="en-US" sz="3600" b="1" dirty="0" smtClean="0">
                <a:solidFill>
                  <a:schemeClr val="bg1"/>
                </a:solidFill>
                <a:latin typeface="黑体" pitchFamily="49" charset="-122"/>
                <a:ea typeface="黑体" pitchFamily="49" charset="-122"/>
              </a:rPr>
              <a:t>划分</a:t>
            </a:r>
            <a:r>
              <a:rPr lang="zh-CN" altLang="en-US" sz="3600" b="1" dirty="0">
                <a:solidFill>
                  <a:schemeClr val="bg1"/>
                </a:solidFill>
                <a:latin typeface="黑体" pitchFamily="49" charset="-122"/>
                <a:ea typeface="黑体" pitchFamily="49" charset="-122"/>
              </a:rPr>
              <a:t>“势力范围</a:t>
            </a:r>
            <a:r>
              <a:rPr lang="en-US" altLang="zh-CN" sz="3600" b="1" dirty="0">
                <a:solidFill>
                  <a:schemeClr val="bg1"/>
                </a:solidFill>
                <a:latin typeface="黑体" pitchFamily="49" charset="-122"/>
                <a:ea typeface="黑体" pitchFamily="49" charset="-122"/>
              </a:rPr>
              <a:t>”</a:t>
            </a:r>
          </a:p>
          <a:p>
            <a:pPr>
              <a:lnSpc>
                <a:spcPct val="110000"/>
              </a:lnSpc>
            </a:pPr>
            <a:r>
              <a:rPr lang="zh-CN" altLang="en-US" sz="3600" b="1" dirty="0">
                <a:solidFill>
                  <a:schemeClr val="bg1"/>
                </a:solidFill>
                <a:latin typeface="黑体" pitchFamily="49" charset="-122"/>
                <a:ea typeface="黑体" pitchFamily="49" charset="-122"/>
              </a:rPr>
              <a:t>       </a:t>
            </a:r>
            <a:r>
              <a:rPr lang="zh-CN" altLang="en-US" sz="3600" b="1" dirty="0" smtClean="0">
                <a:solidFill>
                  <a:schemeClr val="bg1"/>
                </a:solidFill>
                <a:latin typeface="黑体" pitchFamily="49" charset="-122"/>
                <a:ea typeface="黑体" pitchFamily="49" charset="-122"/>
              </a:rPr>
              <a:t>美国</a:t>
            </a:r>
            <a:r>
              <a:rPr lang="zh-CN" altLang="en-US" sz="3600" b="1" dirty="0">
                <a:solidFill>
                  <a:schemeClr val="bg1"/>
                </a:solidFill>
                <a:latin typeface="黑体" pitchFamily="49" charset="-122"/>
                <a:ea typeface="黑体" pitchFamily="49" charset="-122"/>
              </a:rPr>
              <a:t>提出“门户开放”政策</a:t>
            </a:r>
            <a:endParaRPr lang="en-US" altLang="zh-CN" sz="3600" b="1" dirty="0">
              <a:solidFill>
                <a:schemeClr val="bg1"/>
              </a:solidFill>
              <a:latin typeface="黑体" pitchFamily="49" charset="-122"/>
              <a:ea typeface="黑体"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8851">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88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684213" y="2693988"/>
            <a:ext cx="7920037" cy="1311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r>
              <a:rPr lang="zh-CN" altLang="en-US" sz="4000" b="1" dirty="0">
                <a:solidFill>
                  <a:schemeClr val="bg1"/>
                </a:solidFill>
                <a:latin typeface="黑体" pitchFamily="2" charset="-122"/>
                <a:ea typeface="黑体" pitchFamily="2" charset="-122"/>
              </a:rPr>
              <a:t>   </a:t>
            </a:r>
            <a:r>
              <a:rPr lang="zh-CN" altLang="en-US" sz="4000" b="1" dirty="0">
                <a:solidFill>
                  <a:srgbClr val="FFFF00"/>
                </a:solidFill>
                <a:latin typeface="黑体" pitchFamily="2" charset="-122"/>
                <a:ea typeface="黑体" pitchFamily="2" charset="-122"/>
              </a:rPr>
              <a:t>商品输出</a:t>
            </a:r>
            <a:r>
              <a:rPr lang="zh-CN" altLang="en-US" sz="4000" b="1" dirty="0">
                <a:solidFill>
                  <a:schemeClr val="bg1"/>
                </a:solidFill>
                <a:latin typeface="黑体" pitchFamily="2" charset="-122"/>
                <a:ea typeface="黑体" pitchFamily="2" charset="-122"/>
              </a:rPr>
              <a:t>是资本主义国家的工业品到外国市场倾销，获取利润。</a:t>
            </a:r>
            <a:r>
              <a:rPr lang="zh-CN" altLang="en-US" sz="4000" dirty="0">
                <a:solidFill>
                  <a:schemeClr val="bg1"/>
                </a:solidFill>
                <a:latin typeface="黑体" pitchFamily="2" charset="-122"/>
                <a:ea typeface="黑体" pitchFamily="2" charset="-122"/>
              </a:rPr>
              <a:t> </a:t>
            </a:r>
          </a:p>
        </p:txBody>
      </p:sp>
      <p:sp>
        <p:nvSpPr>
          <p:cNvPr id="79875" name="Rectangle 3"/>
          <p:cNvSpPr>
            <a:spLocks noChangeArrowheads="1"/>
          </p:cNvSpPr>
          <p:nvPr/>
        </p:nvSpPr>
        <p:spPr bwMode="auto">
          <a:xfrm>
            <a:off x="1403351" y="1357298"/>
            <a:ext cx="6740550" cy="8239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4800" b="1" dirty="0">
                <a:solidFill>
                  <a:srgbClr val="FFFF00"/>
                </a:solidFill>
                <a:latin typeface="黑体" pitchFamily="49" charset="-122"/>
                <a:ea typeface="黑体" pitchFamily="49" charset="-122"/>
              </a:rPr>
              <a:t>商品输出与资本输出</a:t>
            </a:r>
          </a:p>
        </p:txBody>
      </p:sp>
      <p:sp>
        <p:nvSpPr>
          <p:cNvPr id="79876" name="Rectangle 4"/>
          <p:cNvSpPr>
            <a:spLocks noChangeArrowheads="1"/>
          </p:cNvSpPr>
          <p:nvPr/>
        </p:nvSpPr>
        <p:spPr bwMode="auto">
          <a:xfrm>
            <a:off x="684213" y="4437063"/>
            <a:ext cx="7754937" cy="1311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r>
              <a:rPr lang="zh-CN" altLang="en-US" sz="4000" b="1" dirty="0">
                <a:solidFill>
                  <a:schemeClr val="bg1"/>
                </a:solidFill>
                <a:latin typeface="黑体" pitchFamily="2" charset="-122"/>
                <a:ea typeface="黑体" pitchFamily="2" charset="-122"/>
              </a:rPr>
              <a:t>   </a:t>
            </a:r>
            <a:r>
              <a:rPr lang="zh-CN" altLang="en-US" sz="4000" b="1" dirty="0">
                <a:solidFill>
                  <a:srgbClr val="FFFF00"/>
                </a:solidFill>
                <a:latin typeface="黑体" pitchFamily="2" charset="-122"/>
                <a:ea typeface="黑体" pitchFamily="2" charset="-122"/>
              </a:rPr>
              <a:t>资本输出</a:t>
            </a:r>
            <a:r>
              <a:rPr lang="zh-CN" altLang="en-US" sz="4000" b="1" dirty="0">
                <a:solidFill>
                  <a:schemeClr val="bg1"/>
                </a:solidFill>
                <a:latin typeface="黑体" pitchFamily="2" charset="-122"/>
                <a:ea typeface="黑体" pitchFamily="2" charset="-122"/>
              </a:rPr>
              <a:t>是指帝国主义为获取高额利润对国外的贷款和投资。</a:t>
            </a:r>
            <a:r>
              <a:rPr lang="zh-CN" altLang="en-US" sz="4000" dirty="0">
                <a:solidFill>
                  <a:schemeClr val="bg1"/>
                </a:solidFill>
                <a:latin typeface="黑体" pitchFamily="2" charset="-122"/>
                <a:ea typeface="黑体" pitchFamily="2" charset="-122"/>
              </a:rPr>
              <a:t> </a:t>
            </a:r>
          </a:p>
        </p:txBody>
      </p:sp>
      <p:sp>
        <p:nvSpPr>
          <p:cNvPr id="79878" name="WordArt 6"/>
          <p:cNvSpPr>
            <a:spLocks noChangeArrowheads="1" noChangeShapeType="1" noTextEdit="1"/>
          </p:cNvSpPr>
          <p:nvPr/>
        </p:nvSpPr>
        <p:spPr bwMode="auto">
          <a:xfrm>
            <a:off x="323851" y="357166"/>
            <a:ext cx="1747819" cy="642942"/>
          </a:xfrm>
          <a:prstGeom prst="rect">
            <a:avLst/>
          </a:prstGeom>
          <a:extLs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a:r>
              <a:rPr lang="zh-CN" altLang="en-US" sz="3200" b="1" kern="10" dirty="0">
                <a:ln w="19050">
                  <a:solidFill>
                    <a:srgbClr val="000000"/>
                  </a:solidFill>
                  <a:round/>
                  <a:headEnd/>
                  <a:tailEnd/>
                </a:ln>
                <a:solidFill>
                  <a:srgbClr val="FFFF00"/>
                </a:solidFill>
                <a:latin typeface="华文行楷"/>
                <a:ea typeface="华文行楷"/>
              </a:rPr>
              <a:t>概念解析</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395288" y="1862138"/>
            <a:ext cx="8137525" cy="38719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pPr>
              <a:spcBef>
                <a:spcPct val="20000"/>
              </a:spcBef>
            </a:pPr>
            <a:r>
              <a:rPr lang="zh-CN" altLang="en-US" sz="4000" b="1" dirty="0">
                <a:solidFill>
                  <a:schemeClr val="bg1"/>
                </a:solidFill>
                <a:latin typeface="黑体" pitchFamily="2" charset="-122"/>
                <a:ea typeface="黑体" pitchFamily="2" charset="-122"/>
              </a:rPr>
              <a:t>   </a:t>
            </a:r>
            <a:r>
              <a:rPr lang="zh-CN" altLang="en-US" sz="4000" b="1" dirty="0">
                <a:solidFill>
                  <a:srgbClr val="FFFF00"/>
                </a:solidFill>
                <a:latin typeface="黑体" pitchFamily="2" charset="-122"/>
                <a:ea typeface="黑体" pitchFamily="2" charset="-122"/>
              </a:rPr>
              <a:t> 租借地</a:t>
            </a:r>
            <a:r>
              <a:rPr lang="zh-CN" altLang="en-US" sz="4000" b="1" dirty="0">
                <a:solidFill>
                  <a:schemeClr val="bg1"/>
                </a:solidFill>
                <a:latin typeface="黑体" pitchFamily="2" charset="-122"/>
                <a:ea typeface="黑体" pitchFamily="2" charset="-122"/>
              </a:rPr>
              <a:t>是一国根据条约在一定期限内为条约所规定的目的租借给另一国的领土。</a:t>
            </a:r>
          </a:p>
          <a:p>
            <a:pPr>
              <a:spcBef>
                <a:spcPct val="20000"/>
              </a:spcBef>
            </a:pPr>
            <a:r>
              <a:rPr lang="zh-CN" altLang="en-US" sz="4000" b="1" dirty="0">
                <a:solidFill>
                  <a:schemeClr val="bg1"/>
                </a:solidFill>
                <a:latin typeface="黑体" pitchFamily="2" charset="-122"/>
                <a:ea typeface="黑体" pitchFamily="2" charset="-122"/>
              </a:rPr>
              <a:t>    </a:t>
            </a:r>
            <a:r>
              <a:rPr lang="zh-CN" altLang="en-US" sz="4000" b="1" dirty="0">
                <a:solidFill>
                  <a:srgbClr val="FFFF00"/>
                </a:solidFill>
                <a:latin typeface="黑体" pitchFamily="2" charset="-122"/>
                <a:ea typeface="黑体" pitchFamily="2" charset="-122"/>
              </a:rPr>
              <a:t>势力范围</a:t>
            </a:r>
            <a:r>
              <a:rPr lang="zh-CN" altLang="en-US" sz="4000" b="1" dirty="0">
                <a:solidFill>
                  <a:schemeClr val="bg1"/>
                </a:solidFill>
                <a:latin typeface="黑体" pitchFamily="2" charset="-122"/>
                <a:ea typeface="黑体" pitchFamily="2" charset="-122"/>
              </a:rPr>
              <a:t>是帝国主义国家在殖民地半殖民地划定的政治、经济利益范围。</a:t>
            </a:r>
          </a:p>
        </p:txBody>
      </p:sp>
      <p:sp>
        <p:nvSpPr>
          <p:cNvPr id="124931" name="Rectangle 3"/>
          <p:cNvSpPr>
            <a:spLocks noChangeArrowheads="1"/>
          </p:cNvSpPr>
          <p:nvPr/>
        </p:nvSpPr>
        <p:spPr bwMode="auto">
          <a:xfrm>
            <a:off x="1835150" y="660400"/>
            <a:ext cx="8569325" cy="8239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4800" b="1" dirty="0">
                <a:solidFill>
                  <a:srgbClr val="FFFF00"/>
                </a:solidFill>
                <a:latin typeface="黑体" pitchFamily="49" charset="-122"/>
                <a:ea typeface="黑体" pitchFamily="49" charset="-122"/>
              </a:rPr>
              <a:t>租借地和势力范围</a:t>
            </a:r>
          </a:p>
        </p:txBody>
      </p:sp>
      <p:sp>
        <p:nvSpPr>
          <p:cNvPr id="124933" name="WordArt 5"/>
          <p:cNvSpPr>
            <a:spLocks noChangeArrowheads="1" noChangeShapeType="1" noTextEdit="1"/>
          </p:cNvSpPr>
          <p:nvPr/>
        </p:nvSpPr>
        <p:spPr bwMode="auto">
          <a:xfrm>
            <a:off x="144463" y="187325"/>
            <a:ext cx="1570017" cy="598469"/>
          </a:xfrm>
          <a:prstGeom prst="rect">
            <a:avLst/>
          </a:prstGeom>
          <a:extLs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a:r>
              <a:rPr lang="zh-CN" altLang="en-US" sz="3200" b="1" kern="10" dirty="0">
                <a:ln w="19050">
                  <a:solidFill>
                    <a:srgbClr val="000000"/>
                  </a:solidFill>
                  <a:round/>
                  <a:headEnd/>
                  <a:tailEnd/>
                </a:ln>
                <a:solidFill>
                  <a:srgbClr val="FFFF00"/>
                </a:solidFill>
                <a:latin typeface="华文行楷"/>
                <a:ea typeface="华文行楷"/>
              </a:rPr>
              <a:t>概念解析</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4930">
                                            <p:txEl>
                                              <p:pRg st="0" end="0"/>
                                            </p:txEl>
                                          </p:spTgt>
                                        </p:tgtEl>
                                        <p:attrNameLst>
                                          <p:attrName>style.visibility</p:attrName>
                                        </p:attrNameLst>
                                      </p:cBhvr>
                                      <p:to>
                                        <p:strVal val="visible"/>
                                      </p:to>
                                    </p:set>
                                    <p:animEffect transition="in" filter="blinds(horizontal)">
                                      <p:cBhvr>
                                        <p:cTn id="7" dur="500"/>
                                        <p:tgtEl>
                                          <p:spTgt spid="1249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4930">
                                            <p:txEl>
                                              <p:pRg st="1" end="1"/>
                                            </p:txEl>
                                          </p:spTgt>
                                        </p:tgtEl>
                                        <p:attrNameLst>
                                          <p:attrName>style.visibility</p:attrName>
                                        </p:attrNameLst>
                                      </p:cBhvr>
                                      <p:to>
                                        <p:strVal val="visible"/>
                                      </p:to>
                                    </p:set>
                                    <p:animEffect transition="in" filter="blinds(horizontal)">
                                      <p:cBhvr>
                                        <p:cTn id="12" dur="500"/>
                                        <p:tgtEl>
                                          <p:spTgt spid="12493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WordArt 2"/>
          <p:cNvSpPr>
            <a:spLocks noChangeArrowheads="1" noChangeShapeType="1" noTextEdit="1"/>
          </p:cNvSpPr>
          <p:nvPr/>
        </p:nvSpPr>
        <p:spPr bwMode="auto">
          <a:xfrm>
            <a:off x="611188" y="260350"/>
            <a:ext cx="4681537" cy="647700"/>
          </a:xfrm>
          <a:prstGeom prst="rect">
            <a:avLst/>
          </a:prstGeom>
        </p:spPr>
        <p:txBody>
          <a:bodyPr wrap="none" fromWordArt="1">
            <a:prstTxWarp prst="textPlain">
              <a:avLst>
                <a:gd name="adj" fmla="val 50000"/>
              </a:avLst>
            </a:prstTxWarp>
          </a:bodyPr>
          <a:lstStyle/>
          <a:p>
            <a:pPr algn="ctr"/>
            <a:r>
              <a:rPr lang="zh-CN" altLang="en-US" sz="3600" b="1" kern="10" dirty="0">
                <a:ln w="19050">
                  <a:solidFill>
                    <a:srgbClr val="99CCFF"/>
                  </a:solidFill>
                  <a:round/>
                  <a:headEnd/>
                  <a:tailEnd/>
                </a:ln>
                <a:latin typeface="隶书"/>
                <a:ea typeface="隶书"/>
              </a:rPr>
              <a:t>资本输出的四种方式</a:t>
            </a:r>
          </a:p>
        </p:txBody>
      </p:sp>
      <p:sp>
        <p:nvSpPr>
          <p:cNvPr id="80908" name="AutoShape 12"/>
          <p:cNvSpPr>
            <a:spLocks noChangeArrowheads="1"/>
          </p:cNvSpPr>
          <p:nvPr/>
        </p:nvSpPr>
        <p:spPr bwMode="auto">
          <a:xfrm>
            <a:off x="719138" y="4724400"/>
            <a:ext cx="7524750" cy="1368425"/>
          </a:xfrm>
          <a:prstGeom prst="wedgeRoundRectCallout">
            <a:avLst>
              <a:gd name="adj1" fmla="val -12153"/>
              <a:gd name="adj2" fmla="val -33759"/>
              <a:gd name="adj3" fmla="val 16667"/>
            </a:avLst>
          </a:prstGeom>
          <a:solidFill>
            <a:schemeClr val="bg1"/>
          </a:solidFill>
          <a:ln w="9525">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ctr"/>
            <a:r>
              <a:rPr lang="zh-CN" altLang="en-US" sz="4000" b="1" dirty="0">
                <a:ea typeface="黑体" pitchFamily="2" charset="-122"/>
              </a:rPr>
              <a:t>这几种资本输出的方式分别对当时的中国造成哪些危害？</a:t>
            </a:r>
          </a:p>
        </p:txBody>
      </p:sp>
      <p:grpSp>
        <p:nvGrpSpPr>
          <p:cNvPr id="80916" name="Group 20"/>
          <p:cNvGrpSpPr>
            <a:grpSpLocks/>
          </p:cNvGrpSpPr>
          <p:nvPr/>
        </p:nvGrpSpPr>
        <p:grpSpPr bwMode="auto">
          <a:xfrm>
            <a:off x="4519613" y="1268413"/>
            <a:ext cx="3352800" cy="1524000"/>
            <a:chOff x="3312" y="1968"/>
            <a:chExt cx="2112" cy="960"/>
          </a:xfrm>
        </p:grpSpPr>
        <p:sp>
          <p:nvSpPr>
            <p:cNvPr id="80917" name="Text Box 21"/>
            <p:cNvSpPr txBox="1">
              <a:spLocks noChangeArrowheads="1"/>
            </p:cNvSpPr>
            <p:nvPr/>
          </p:nvSpPr>
          <p:spPr bwMode="auto">
            <a:xfrm>
              <a:off x="4224" y="2112"/>
              <a:ext cx="1200" cy="6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zh-CN" altLang="en-US" sz="6000" b="1" dirty="0">
                  <a:ea typeface="华文新魏" pitchFamily="2" charset="-122"/>
                </a:rPr>
                <a:t>修路</a:t>
              </a:r>
            </a:p>
          </p:txBody>
        </p:sp>
        <p:pic>
          <p:nvPicPr>
            <p:cNvPr id="80918" name="Picture 22" descr="BD06288_"/>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408" y="2256"/>
              <a:ext cx="816" cy="420"/>
            </a:xfrm>
            <a:prstGeom prst="rect">
              <a:avLst/>
            </a:prstGeom>
            <a:noFill/>
            <a:extLst>
              <a:ext uri="{909E8E84-426E-40DD-AFC4-6F175D3DCCD1}">
                <a14:hiddenFill xmlns="" xmlns:a14="http://schemas.microsoft.com/office/drawing/2010/main">
                  <a:solidFill>
                    <a:srgbClr val="FFFFFF"/>
                  </a:solidFill>
                </a14:hiddenFill>
              </a:ext>
            </a:extLst>
          </p:spPr>
        </p:pic>
        <p:sp>
          <p:nvSpPr>
            <p:cNvPr id="80919" name="AutoShape 23"/>
            <p:cNvSpPr>
              <a:spLocks noChangeArrowheads="1"/>
            </p:cNvSpPr>
            <p:nvPr/>
          </p:nvSpPr>
          <p:spPr bwMode="auto">
            <a:xfrm>
              <a:off x="3312" y="1968"/>
              <a:ext cx="1968" cy="960"/>
            </a:xfrm>
            <a:prstGeom prst="roundRect">
              <a:avLst>
                <a:gd name="adj" fmla="val 16667"/>
              </a:avLst>
            </a:prstGeom>
            <a:noFill/>
            <a:ln w="38100" cap="rnd">
              <a:solidFill>
                <a:srgbClr val="004B96"/>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0920" name="Group 24"/>
          <p:cNvGrpSpPr>
            <a:grpSpLocks/>
          </p:cNvGrpSpPr>
          <p:nvPr/>
        </p:nvGrpSpPr>
        <p:grpSpPr bwMode="auto">
          <a:xfrm>
            <a:off x="1014413" y="2901950"/>
            <a:ext cx="3200400" cy="1524000"/>
            <a:chOff x="768" y="3024"/>
            <a:chExt cx="2016" cy="960"/>
          </a:xfrm>
        </p:grpSpPr>
        <p:sp>
          <p:nvSpPr>
            <p:cNvPr id="80921" name="Text Box 25"/>
            <p:cNvSpPr txBox="1">
              <a:spLocks noChangeArrowheads="1"/>
            </p:cNvSpPr>
            <p:nvPr/>
          </p:nvSpPr>
          <p:spPr bwMode="auto">
            <a:xfrm>
              <a:off x="1584" y="3158"/>
              <a:ext cx="1200" cy="6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zh-CN" altLang="en-US" sz="6000" b="1" dirty="0">
                  <a:ea typeface="华文新魏" pitchFamily="2" charset="-122"/>
                </a:rPr>
                <a:t>开矿</a:t>
              </a:r>
            </a:p>
          </p:txBody>
        </p:sp>
        <p:pic>
          <p:nvPicPr>
            <p:cNvPr id="80922" name="Picture 26" descr="PE04028_"/>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64" y="3216"/>
              <a:ext cx="672" cy="630"/>
            </a:xfrm>
            <a:prstGeom prst="rect">
              <a:avLst/>
            </a:prstGeom>
            <a:noFill/>
            <a:extLst>
              <a:ext uri="{909E8E84-426E-40DD-AFC4-6F175D3DCCD1}">
                <a14:hiddenFill xmlns="" xmlns:a14="http://schemas.microsoft.com/office/drawing/2010/main">
                  <a:solidFill>
                    <a:srgbClr val="FFFFFF"/>
                  </a:solidFill>
                </a14:hiddenFill>
              </a:ext>
            </a:extLst>
          </p:spPr>
        </p:pic>
        <p:sp>
          <p:nvSpPr>
            <p:cNvPr id="80923" name="AutoShape 27"/>
            <p:cNvSpPr>
              <a:spLocks noChangeArrowheads="1"/>
            </p:cNvSpPr>
            <p:nvPr/>
          </p:nvSpPr>
          <p:spPr bwMode="auto">
            <a:xfrm>
              <a:off x="768" y="3024"/>
              <a:ext cx="1968" cy="960"/>
            </a:xfrm>
            <a:prstGeom prst="roundRect">
              <a:avLst>
                <a:gd name="adj" fmla="val 16667"/>
              </a:avLst>
            </a:prstGeom>
            <a:noFill/>
            <a:ln w="38100" cap="rnd">
              <a:solidFill>
                <a:srgbClr val="004B96"/>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0924" name="Group 28"/>
          <p:cNvGrpSpPr>
            <a:grpSpLocks/>
          </p:cNvGrpSpPr>
          <p:nvPr/>
        </p:nvGrpSpPr>
        <p:grpSpPr bwMode="auto">
          <a:xfrm>
            <a:off x="4519613" y="2901950"/>
            <a:ext cx="3581400" cy="1524000"/>
            <a:chOff x="3312" y="3072"/>
            <a:chExt cx="2256" cy="960"/>
          </a:xfrm>
        </p:grpSpPr>
        <p:sp>
          <p:nvSpPr>
            <p:cNvPr id="80925" name="Text Box 29"/>
            <p:cNvSpPr txBox="1">
              <a:spLocks noChangeArrowheads="1"/>
            </p:cNvSpPr>
            <p:nvPr/>
          </p:nvSpPr>
          <p:spPr bwMode="auto">
            <a:xfrm>
              <a:off x="4272" y="3216"/>
              <a:ext cx="1296" cy="6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zh-CN" altLang="en-US" sz="6000" b="1" dirty="0">
                  <a:ea typeface="华文新魏" pitchFamily="2" charset="-122"/>
                </a:rPr>
                <a:t>办厂</a:t>
              </a:r>
            </a:p>
          </p:txBody>
        </p:sp>
        <p:pic>
          <p:nvPicPr>
            <p:cNvPr id="80926" name="Picture 30" descr="BL00102_"/>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408" y="3216"/>
              <a:ext cx="816" cy="672"/>
            </a:xfrm>
            <a:prstGeom prst="rect">
              <a:avLst/>
            </a:prstGeom>
            <a:noFill/>
            <a:extLst>
              <a:ext uri="{909E8E84-426E-40DD-AFC4-6F175D3DCCD1}">
                <a14:hiddenFill xmlns="" xmlns:a14="http://schemas.microsoft.com/office/drawing/2010/main">
                  <a:solidFill>
                    <a:srgbClr val="FFFFFF"/>
                  </a:solidFill>
                </a14:hiddenFill>
              </a:ext>
            </a:extLst>
          </p:spPr>
        </p:pic>
        <p:sp>
          <p:nvSpPr>
            <p:cNvPr id="80927" name="AutoShape 31"/>
            <p:cNvSpPr>
              <a:spLocks noChangeArrowheads="1"/>
            </p:cNvSpPr>
            <p:nvPr/>
          </p:nvSpPr>
          <p:spPr bwMode="auto">
            <a:xfrm>
              <a:off x="3312" y="3072"/>
              <a:ext cx="1968" cy="960"/>
            </a:xfrm>
            <a:prstGeom prst="roundRect">
              <a:avLst>
                <a:gd name="adj" fmla="val 16667"/>
              </a:avLst>
            </a:prstGeom>
            <a:noFill/>
            <a:ln w="38100" cap="rnd">
              <a:solidFill>
                <a:srgbClr val="004B96"/>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0928" name="Group 32"/>
          <p:cNvGrpSpPr>
            <a:grpSpLocks/>
          </p:cNvGrpSpPr>
          <p:nvPr/>
        </p:nvGrpSpPr>
        <p:grpSpPr bwMode="auto">
          <a:xfrm>
            <a:off x="1014413" y="1268413"/>
            <a:ext cx="3124200" cy="1524000"/>
            <a:chOff x="1008" y="1968"/>
            <a:chExt cx="1968" cy="960"/>
          </a:xfrm>
        </p:grpSpPr>
        <p:sp>
          <p:nvSpPr>
            <p:cNvPr id="80929" name="Text Box 33">
              <a:hlinkClick r:id="rId5" action="ppaction://hlinksldjump"/>
            </p:cNvPr>
            <p:cNvSpPr txBox="1">
              <a:spLocks noChangeArrowheads="1"/>
            </p:cNvSpPr>
            <p:nvPr/>
          </p:nvSpPr>
          <p:spPr bwMode="auto">
            <a:xfrm>
              <a:off x="1824" y="2064"/>
              <a:ext cx="1152" cy="6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zh-CN" altLang="en-US" sz="6000" b="1" dirty="0">
                  <a:ea typeface="华文新魏" pitchFamily="2" charset="-122"/>
                </a:rPr>
                <a:t>贷款</a:t>
              </a:r>
            </a:p>
          </p:txBody>
        </p:sp>
        <p:pic>
          <p:nvPicPr>
            <p:cNvPr id="80930" name="Picture 34" descr="42"/>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104" y="2208"/>
              <a:ext cx="635" cy="442"/>
            </a:xfrm>
            <a:prstGeom prst="rect">
              <a:avLst/>
            </a:prstGeom>
            <a:noFill/>
            <a:extLst>
              <a:ext uri="{909E8E84-426E-40DD-AFC4-6F175D3DCCD1}">
                <a14:hiddenFill xmlns="" xmlns:a14="http://schemas.microsoft.com/office/drawing/2010/main">
                  <a:solidFill>
                    <a:srgbClr val="FFFFFF"/>
                  </a:solidFill>
                </a14:hiddenFill>
              </a:ext>
            </a:extLst>
          </p:spPr>
        </p:pic>
        <p:sp>
          <p:nvSpPr>
            <p:cNvPr id="80931" name="AutoShape 35"/>
            <p:cNvSpPr>
              <a:spLocks noChangeArrowheads="1"/>
            </p:cNvSpPr>
            <p:nvPr/>
          </p:nvSpPr>
          <p:spPr bwMode="auto">
            <a:xfrm>
              <a:off x="1008" y="1968"/>
              <a:ext cx="1968" cy="960"/>
            </a:xfrm>
            <a:prstGeom prst="roundRect">
              <a:avLst>
                <a:gd name="adj" fmla="val 16667"/>
              </a:avLst>
            </a:prstGeom>
            <a:noFill/>
            <a:ln w="38100" cap="rnd">
              <a:solidFill>
                <a:srgbClr val="004B96"/>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80932" name="Picture 36" descr="42"/>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152" y="2256"/>
              <a:ext cx="635" cy="442"/>
            </a:xfrm>
            <a:prstGeom prst="rect">
              <a:avLst/>
            </a:prstGeom>
            <a:noFill/>
            <a:extLst>
              <a:ext uri="{909E8E84-426E-40DD-AFC4-6F175D3DCCD1}">
                <a14:hiddenFill xmlns="" xmlns:a14="http://schemas.microsoft.com/office/drawing/2010/main">
                  <a:solidFill>
                    <a:srgbClr val="FFFFFF"/>
                  </a:solidFill>
                </a14:hiddenFill>
              </a:ext>
            </a:extLst>
          </p:spPr>
        </p:pic>
        <p:pic>
          <p:nvPicPr>
            <p:cNvPr id="80933" name="Picture 37" descr="42"/>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200" y="2304"/>
              <a:ext cx="635" cy="442"/>
            </a:xfrm>
            <a:prstGeom prst="rect">
              <a:avLst/>
            </a:prstGeom>
            <a:noFill/>
            <a:extLst>
              <a:ext uri="{909E8E84-426E-40DD-AFC4-6F175D3DCCD1}">
                <a14:hiddenFill xmlns="" xmlns:a14="http://schemas.microsoft.com/office/drawing/2010/main">
                  <a:solidFill>
                    <a:srgbClr val="FFFFFF"/>
                  </a:solidFill>
                </a14:hiddenFill>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80928"/>
                                        </p:tgtEl>
                                        <p:attrNameLst>
                                          <p:attrName>style.visibility</p:attrName>
                                        </p:attrNameLst>
                                      </p:cBhvr>
                                      <p:to>
                                        <p:strVal val="visible"/>
                                      </p:to>
                                    </p:set>
                                    <p:anim calcmode="lin" valueType="num">
                                      <p:cBhvr>
                                        <p:cTn id="7" dur="500" fill="hold"/>
                                        <p:tgtEl>
                                          <p:spTgt spid="80928"/>
                                        </p:tgtEl>
                                        <p:attrNameLst>
                                          <p:attrName>ppt_w</p:attrName>
                                        </p:attrNameLst>
                                      </p:cBhvr>
                                      <p:tavLst>
                                        <p:tav tm="0">
                                          <p:val>
                                            <p:fltVal val="0"/>
                                          </p:val>
                                        </p:tav>
                                        <p:tav tm="100000">
                                          <p:val>
                                            <p:strVal val="#ppt_w"/>
                                          </p:val>
                                        </p:tav>
                                      </p:tavLst>
                                    </p:anim>
                                    <p:anim calcmode="lin" valueType="num">
                                      <p:cBhvr>
                                        <p:cTn id="8" dur="500" fill="hold"/>
                                        <p:tgtEl>
                                          <p:spTgt spid="8092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528" fill="hold" nodeType="clickEffect">
                                  <p:stCondLst>
                                    <p:cond delay="0"/>
                                  </p:stCondLst>
                                  <p:childTnLst>
                                    <p:set>
                                      <p:cBhvr>
                                        <p:cTn id="12" dur="1" fill="hold">
                                          <p:stCondLst>
                                            <p:cond delay="0"/>
                                          </p:stCondLst>
                                        </p:cTn>
                                        <p:tgtEl>
                                          <p:spTgt spid="80916"/>
                                        </p:tgtEl>
                                        <p:attrNameLst>
                                          <p:attrName>style.visibility</p:attrName>
                                        </p:attrNameLst>
                                      </p:cBhvr>
                                      <p:to>
                                        <p:strVal val="visible"/>
                                      </p:to>
                                    </p:set>
                                    <p:anim calcmode="lin" valueType="num">
                                      <p:cBhvr>
                                        <p:cTn id="13" dur="500" fill="hold"/>
                                        <p:tgtEl>
                                          <p:spTgt spid="80916"/>
                                        </p:tgtEl>
                                        <p:attrNameLst>
                                          <p:attrName>ppt_w</p:attrName>
                                        </p:attrNameLst>
                                      </p:cBhvr>
                                      <p:tavLst>
                                        <p:tav tm="0">
                                          <p:val>
                                            <p:fltVal val="0"/>
                                          </p:val>
                                        </p:tav>
                                        <p:tav tm="100000">
                                          <p:val>
                                            <p:strVal val="#ppt_w"/>
                                          </p:val>
                                        </p:tav>
                                      </p:tavLst>
                                    </p:anim>
                                    <p:anim calcmode="lin" valueType="num">
                                      <p:cBhvr>
                                        <p:cTn id="14" dur="500" fill="hold"/>
                                        <p:tgtEl>
                                          <p:spTgt spid="80916"/>
                                        </p:tgtEl>
                                        <p:attrNameLst>
                                          <p:attrName>ppt_h</p:attrName>
                                        </p:attrNameLst>
                                      </p:cBhvr>
                                      <p:tavLst>
                                        <p:tav tm="0">
                                          <p:val>
                                            <p:fltVal val="0"/>
                                          </p:val>
                                        </p:tav>
                                        <p:tav tm="100000">
                                          <p:val>
                                            <p:strVal val="#ppt_h"/>
                                          </p:val>
                                        </p:tav>
                                      </p:tavLst>
                                    </p:anim>
                                    <p:anim calcmode="lin" valueType="num">
                                      <p:cBhvr>
                                        <p:cTn id="15" dur="500" fill="hold"/>
                                        <p:tgtEl>
                                          <p:spTgt spid="80916"/>
                                        </p:tgtEl>
                                        <p:attrNameLst>
                                          <p:attrName>ppt_x</p:attrName>
                                        </p:attrNameLst>
                                      </p:cBhvr>
                                      <p:tavLst>
                                        <p:tav tm="0">
                                          <p:val>
                                            <p:fltVal val="0.5"/>
                                          </p:val>
                                        </p:tav>
                                        <p:tav tm="100000">
                                          <p:val>
                                            <p:strVal val="#ppt_x"/>
                                          </p:val>
                                        </p:tav>
                                      </p:tavLst>
                                    </p:anim>
                                    <p:anim calcmode="lin" valueType="num">
                                      <p:cBhvr>
                                        <p:cTn id="16" dur="500" fill="hold"/>
                                        <p:tgtEl>
                                          <p:spTgt spid="80916"/>
                                        </p:tgtEl>
                                        <p:attrNameLst>
                                          <p:attrName>ppt_y</p:attrName>
                                        </p:attrNameLst>
                                      </p:cBhvr>
                                      <p:tavLst>
                                        <p:tav tm="0">
                                          <p:val>
                                            <p:fltVal val="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528" fill="hold" nodeType="clickEffect">
                                  <p:stCondLst>
                                    <p:cond delay="0"/>
                                  </p:stCondLst>
                                  <p:childTnLst>
                                    <p:set>
                                      <p:cBhvr>
                                        <p:cTn id="20" dur="1" fill="hold">
                                          <p:stCondLst>
                                            <p:cond delay="0"/>
                                          </p:stCondLst>
                                        </p:cTn>
                                        <p:tgtEl>
                                          <p:spTgt spid="80920"/>
                                        </p:tgtEl>
                                        <p:attrNameLst>
                                          <p:attrName>style.visibility</p:attrName>
                                        </p:attrNameLst>
                                      </p:cBhvr>
                                      <p:to>
                                        <p:strVal val="visible"/>
                                      </p:to>
                                    </p:set>
                                    <p:anim calcmode="lin" valueType="num">
                                      <p:cBhvr>
                                        <p:cTn id="21" dur="500" fill="hold"/>
                                        <p:tgtEl>
                                          <p:spTgt spid="80920"/>
                                        </p:tgtEl>
                                        <p:attrNameLst>
                                          <p:attrName>ppt_w</p:attrName>
                                        </p:attrNameLst>
                                      </p:cBhvr>
                                      <p:tavLst>
                                        <p:tav tm="0">
                                          <p:val>
                                            <p:fltVal val="0"/>
                                          </p:val>
                                        </p:tav>
                                        <p:tav tm="100000">
                                          <p:val>
                                            <p:strVal val="#ppt_w"/>
                                          </p:val>
                                        </p:tav>
                                      </p:tavLst>
                                    </p:anim>
                                    <p:anim calcmode="lin" valueType="num">
                                      <p:cBhvr>
                                        <p:cTn id="22" dur="500" fill="hold"/>
                                        <p:tgtEl>
                                          <p:spTgt spid="80920"/>
                                        </p:tgtEl>
                                        <p:attrNameLst>
                                          <p:attrName>ppt_h</p:attrName>
                                        </p:attrNameLst>
                                      </p:cBhvr>
                                      <p:tavLst>
                                        <p:tav tm="0">
                                          <p:val>
                                            <p:fltVal val="0"/>
                                          </p:val>
                                        </p:tav>
                                        <p:tav tm="100000">
                                          <p:val>
                                            <p:strVal val="#ppt_h"/>
                                          </p:val>
                                        </p:tav>
                                      </p:tavLst>
                                    </p:anim>
                                    <p:anim calcmode="lin" valueType="num">
                                      <p:cBhvr>
                                        <p:cTn id="23" dur="500" fill="hold"/>
                                        <p:tgtEl>
                                          <p:spTgt spid="80920"/>
                                        </p:tgtEl>
                                        <p:attrNameLst>
                                          <p:attrName>ppt_x</p:attrName>
                                        </p:attrNameLst>
                                      </p:cBhvr>
                                      <p:tavLst>
                                        <p:tav tm="0">
                                          <p:val>
                                            <p:fltVal val="0.5"/>
                                          </p:val>
                                        </p:tav>
                                        <p:tav tm="100000">
                                          <p:val>
                                            <p:strVal val="#ppt_x"/>
                                          </p:val>
                                        </p:tav>
                                      </p:tavLst>
                                    </p:anim>
                                    <p:anim calcmode="lin" valueType="num">
                                      <p:cBhvr>
                                        <p:cTn id="24" dur="500" fill="hold"/>
                                        <p:tgtEl>
                                          <p:spTgt spid="80920"/>
                                        </p:tgtEl>
                                        <p:attrNameLst>
                                          <p:attrName>ppt_y</p:attrName>
                                        </p:attrNameLst>
                                      </p:cBhvr>
                                      <p:tavLst>
                                        <p:tav tm="0">
                                          <p:val>
                                            <p:fltVal val="0.5"/>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528" fill="hold" nodeType="clickEffect">
                                  <p:stCondLst>
                                    <p:cond delay="0"/>
                                  </p:stCondLst>
                                  <p:childTnLst>
                                    <p:set>
                                      <p:cBhvr>
                                        <p:cTn id="28" dur="1" fill="hold">
                                          <p:stCondLst>
                                            <p:cond delay="0"/>
                                          </p:stCondLst>
                                        </p:cTn>
                                        <p:tgtEl>
                                          <p:spTgt spid="80924"/>
                                        </p:tgtEl>
                                        <p:attrNameLst>
                                          <p:attrName>style.visibility</p:attrName>
                                        </p:attrNameLst>
                                      </p:cBhvr>
                                      <p:to>
                                        <p:strVal val="visible"/>
                                      </p:to>
                                    </p:set>
                                    <p:anim calcmode="lin" valueType="num">
                                      <p:cBhvr>
                                        <p:cTn id="29" dur="500" fill="hold"/>
                                        <p:tgtEl>
                                          <p:spTgt spid="80924"/>
                                        </p:tgtEl>
                                        <p:attrNameLst>
                                          <p:attrName>ppt_w</p:attrName>
                                        </p:attrNameLst>
                                      </p:cBhvr>
                                      <p:tavLst>
                                        <p:tav tm="0">
                                          <p:val>
                                            <p:fltVal val="0"/>
                                          </p:val>
                                        </p:tav>
                                        <p:tav tm="100000">
                                          <p:val>
                                            <p:strVal val="#ppt_w"/>
                                          </p:val>
                                        </p:tav>
                                      </p:tavLst>
                                    </p:anim>
                                    <p:anim calcmode="lin" valueType="num">
                                      <p:cBhvr>
                                        <p:cTn id="30" dur="500" fill="hold"/>
                                        <p:tgtEl>
                                          <p:spTgt spid="80924"/>
                                        </p:tgtEl>
                                        <p:attrNameLst>
                                          <p:attrName>ppt_h</p:attrName>
                                        </p:attrNameLst>
                                      </p:cBhvr>
                                      <p:tavLst>
                                        <p:tav tm="0">
                                          <p:val>
                                            <p:fltVal val="0"/>
                                          </p:val>
                                        </p:tav>
                                        <p:tav tm="100000">
                                          <p:val>
                                            <p:strVal val="#ppt_h"/>
                                          </p:val>
                                        </p:tav>
                                      </p:tavLst>
                                    </p:anim>
                                    <p:anim calcmode="lin" valueType="num">
                                      <p:cBhvr>
                                        <p:cTn id="31" dur="500" fill="hold"/>
                                        <p:tgtEl>
                                          <p:spTgt spid="80924"/>
                                        </p:tgtEl>
                                        <p:attrNameLst>
                                          <p:attrName>ppt_x</p:attrName>
                                        </p:attrNameLst>
                                      </p:cBhvr>
                                      <p:tavLst>
                                        <p:tav tm="0">
                                          <p:val>
                                            <p:fltVal val="0.5"/>
                                          </p:val>
                                        </p:tav>
                                        <p:tav tm="100000">
                                          <p:val>
                                            <p:strVal val="#ppt_x"/>
                                          </p:val>
                                        </p:tav>
                                      </p:tavLst>
                                    </p:anim>
                                    <p:anim calcmode="lin" valueType="num">
                                      <p:cBhvr>
                                        <p:cTn id="32" dur="500" fill="hold"/>
                                        <p:tgtEl>
                                          <p:spTgt spid="80924"/>
                                        </p:tgtEl>
                                        <p:attrNameLst>
                                          <p:attrName>ppt_y</p:attrName>
                                        </p:attrNameLst>
                                      </p:cBhvr>
                                      <p:tavLst>
                                        <p:tav tm="0">
                                          <p:val>
                                            <p:fltVal val="0.5"/>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0908"/>
                                        </p:tgtEl>
                                        <p:attrNameLst>
                                          <p:attrName>style.visibility</p:attrName>
                                        </p:attrNameLst>
                                      </p:cBhvr>
                                      <p:to>
                                        <p:strVal val="visible"/>
                                      </p:to>
                                    </p:set>
                                    <p:anim calcmode="lin" valueType="num">
                                      <p:cBhvr additive="base">
                                        <p:cTn id="37" dur="500" fill="hold"/>
                                        <p:tgtEl>
                                          <p:spTgt spid="80908"/>
                                        </p:tgtEl>
                                        <p:attrNameLst>
                                          <p:attrName>ppt_x</p:attrName>
                                        </p:attrNameLst>
                                      </p:cBhvr>
                                      <p:tavLst>
                                        <p:tav tm="0">
                                          <p:val>
                                            <p:strVal val="#ppt_x"/>
                                          </p:val>
                                        </p:tav>
                                        <p:tav tm="100000">
                                          <p:val>
                                            <p:strVal val="#ppt_x"/>
                                          </p:val>
                                        </p:tav>
                                      </p:tavLst>
                                    </p:anim>
                                    <p:anim calcmode="lin" valueType="num">
                                      <p:cBhvr additive="base">
                                        <p:cTn id="38" dur="500" fill="hold"/>
                                        <p:tgtEl>
                                          <p:spTgt spid="809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5"/>
          <p:cNvGrpSpPr>
            <a:grpSpLocks/>
          </p:cNvGrpSpPr>
          <p:nvPr/>
        </p:nvGrpSpPr>
        <p:grpSpPr bwMode="auto">
          <a:xfrm>
            <a:off x="457200" y="1066800"/>
            <a:ext cx="8477019" cy="4968875"/>
            <a:chOff x="720" y="1312"/>
            <a:chExt cx="4955" cy="2554"/>
          </a:xfrm>
          <a:solidFill>
            <a:schemeClr val="bg1"/>
          </a:solidFill>
        </p:grpSpPr>
        <p:grpSp>
          <p:nvGrpSpPr>
            <p:cNvPr id="3" name="Group 6"/>
            <p:cNvGrpSpPr>
              <a:grpSpLocks/>
            </p:cNvGrpSpPr>
            <p:nvPr/>
          </p:nvGrpSpPr>
          <p:grpSpPr bwMode="auto">
            <a:xfrm>
              <a:off x="720" y="1312"/>
              <a:ext cx="4955" cy="2554"/>
              <a:chOff x="720" y="1312"/>
              <a:chExt cx="4955" cy="2554"/>
            </a:xfrm>
            <a:grpFill/>
          </p:grpSpPr>
          <p:sp>
            <p:nvSpPr>
              <p:cNvPr id="22535" name="Rectangle 7"/>
              <p:cNvSpPr>
                <a:spLocks noChangeArrowheads="1"/>
              </p:cNvSpPr>
              <p:nvPr/>
            </p:nvSpPr>
            <p:spPr bwMode="auto">
              <a:xfrm>
                <a:off x="1680" y="3525"/>
                <a:ext cx="3984" cy="341"/>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白银</a:t>
                </a:r>
                <a:r>
                  <a:rPr kumimoji="1" lang="en-US" altLang="zh-CN" sz="2400" b="1">
                    <a:solidFill>
                      <a:schemeClr val="tx2"/>
                    </a:solidFill>
                    <a:latin typeface="Times New Roman" pitchFamily="18" charset="0"/>
                    <a:ea typeface="华文新魏" pitchFamily="2" charset="-122"/>
                  </a:rPr>
                  <a:t>7</a:t>
                </a:r>
                <a:r>
                  <a:rPr kumimoji="1" lang="zh-CN" altLang="en-US" sz="2400" b="1">
                    <a:solidFill>
                      <a:schemeClr val="tx2"/>
                    </a:solidFill>
                    <a:latin typeface="Times New Roman" pitchFamily="18" charset="0"/>
                    <a:ea typeface="华文新魏" pitchFamily="2" charset="-122"/>
                  </a:rPr>
                  <a:t>亿两</a:t>
                </a:r>
              </a:p>
            </p:txBody>
          </p:sp>
          <p:sp>
            <p:nvSpPr>
              <p:cNvPr id="22536" name="Rectangle 8"/>
              <p:cNvSpPr>
                <a:spLocks noChangeArrowheads="1"/>
              </p:cNvSpPr>
              <p:nvPr/>
            </p:nvSpPr>
            <p:spPr bwMode="auto">
              <a:xfrm>
                <a:off x="720" y="3525"/>
                <a:ext cx="960" cy="341"/>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偿还本息</a:t>
                </a:r>
              </a:p>
            </p:txBody>
          </p:sp>
          <p:sp>
            <p:nvSpPr>
              <p:cNvPr id="22537" name="Rectangle 9"/>
              <p:cNvSpPr>
                <a:spLocks noChangeArrowheads="1"/>
              </p:cNvSpPr>
              <p:nvPr/>
            </p:nvSpPr>
            <p:spPr bwMode="auto">
              <a:xfrm>
                <a:off x="1655" y="3270"/>
                <a:ext cx="3984" cy="326"/>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白银</a:t>
                </a:r>
                <a:r>
                  <a:rPr kumimoji="1" lang="en-US" altLang="zh-CN" sz="2400" b="1">
                    <a:solidFill>
                      <a:schemeClr val="tx2"/>
                    </a:solidFill>
                    <a:latin typeface="Times New Roman" pitchFamily="18" charset="0"/>
                    <a:ea typeface="华文新魏" pitchFamily="2" charset="-122"/>
                  </a:rPr>
                  <a:t>3</a:t>
                </a:r>
                <a:r>
                  <a:rPr kumimoji="1" lang="zh-CN" altLang="en-US" sz="2400" b="1">
                    <a:solidFill>
                      <a:schemeClr val="tx2"/>
                    </a:solidFill>
                    <a:latin typeface="Times New Roman" pitchFamily="18" charset="0"/>
                    <a:ea typeface="华文新魏" pitchFamily="2" charset="-122"/>
                  </a:rPr>
                  <a:t>亿两</a:t>
                </a:r>
              </a:p>
            </p:txBody>
          </p:sp>
          <p:sp>
            <p:nvSpPr>
              <p:cNvPr id="22538" name="Rectangle 10"/>
              <p:cNvSpPr>
                <a:spLocks noChangeArrowheads="1"/>
              </p:cNvSpPr>
              <p:nvPr/>
            </p:nvSpPr>
            <p:spPr bwMode="auto">
              <a:xfrm>
                <a:off x="720" y="3199"/>
                <a:ext cx="960" cy="326"/>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共    计</a:t>
                </a:r>
              </a:p>
            </p:txBody>
          </p:sp>
          <p:sp>
            <p:nvSpPr>
              <p:cNvPr id="22539" name="Rectangle 11"/>
              <p:cNvSpPr>
                <a:spLocks noChangeArrowheads="1"/>
              </p:cNvSpPr>
              <p:nvPr/>
            </p:nvSpPr>
            <p:spPr bwMode="auto">
              <a:xfrm>
                <a:off x="4283" y="2996"/>
                <a:ext cx="1392"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45</a:t>
                </a:r>
              </a:p>
            </p:txBody>
          </p:sp>
          <p:sp>
            <p:nvSpPr>
              <p:cNvPr id="22540" name="Rectangle 12"/>
              <p:cNvSpPr>
                <a:spLocks noChangeArrowheads="1"/>
              </p:cNvSpPr>
              <p:nvPr/>
            </p:nvSpPr>
            <p:spPr bwMode="auto">
              <a:xfrm>
                <a:off x="2992" y="2996"/>
                <a:ext cx="1296" cy="320"/>
              </a:xfrm>
              <a:prstGeom prst="rect">
                <a:avLst/>
              </a:prstGeom>
              <a:grpFill/>
              <a:ln w="9525">
                <a:noFill/>
                <a:miter lim="800000"/>
                <a:headEnd/>
                <a:tailEnd/>
              </a:ln>
              <a:effectLst/>
            </p:spPr>
            <p:txBody>
              <a:bodyPr/>
              <a:lstStyle/>
              <a:p>
                <a:pPr algn="ctr">
                  <a:defRPr/>
                </a:pPr>
                <a:r>
                  <a:rPr kumimoji="1" lang="en-US" altLang="zh-CN" sz="2400" b="1" dirty="0">
                    <a:solidFill>
                      <a:schemeClr val="tx2"/>
                    </a:solidFill>
                    <a:latin typeface="Times New Roman" pitchFamily="18" charset="0"/>
                    <a:ea typeface="华文新魏" pitchFamily="2" charset="-122"/>
                  </a:rPr>
                  <a:t>36</a:t>
                </a:r>
              </a:p>
            </p:txBody>
          </p:sp>
          <p:sp>
            <p:nvSpPr>
              <p:cNvPr id="22541" name="Rectangle 13"/>
              <p:cNvSpPr>
                <a:spLocks noChangeArrowheads="1"/>
              </p:cNvSpPr>
              <p:nvPr/>
            </p:nvSpPr>
            <p:spPr bwMode="auto">
              <a:xfrm>
                <a:off x="1655" y="2957"/>
                <a:ext cx="1296"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36</a:t>
                </a:r>
              </a:p>
            </p:txBody>
          </p:sp>
          <p:sp>
            <p:nvSpPr>
              <p:cNvPr id="22542" name="Rectangle 14"/>
              <p:cNvSpPr>
                <a:spLocks noChangeArrowheads="1"/>
              </p:cNvSpPr>
              <p:nvPr/>
            </p:nvSpPr>
            <p:spPr bwMode="auto">
              <a:xfrm>
                <a:off x="720" y="2996"/>
                <a:ext cx="960" cy="320"/>
              </a:xfrm>
              <a:prstGeom prst="rect">
                <a:avLst/>
              </a:prstGeom>
              <a:grpFill/>
              <a:ln w="9525">
                <a:noFill/>
                <a:miter lim="800000"/>
                <a:headEnd/>
                <a:tailEnd/>
              </a:ln>
              <a:effectLst/>
            </p:spPr>
            <p:txBody>
              <a:bodyPr/>
              <a:lstStyle/>
              <a:p>
                <a:pPr algn="ctr">
                  <a:defRPr/>
                </a:pPr>
                <a:r>
                  <a:rPr kumimoji="1" lang="zh-CN" altLang="en-US" sz="2400" b="1" dirty="0">
                    <a:solidFill>
                      <a:schemeClr val="tx2"/>
                    </a:solidFill>
                    <a:latin typeface="Times New Roman" pitchFamily="18" charset="0"/>
                    <a:ea typeface="华文新魏" pitchFamily="2" charset="-122"/>
                  </a:rPr>
                  <a:t>年    限</a:t>
                </a:r>
              </a:p>
            </p:txBody>
          </p:sp>
          <p:sp>
            <p:nvSpPr>
              <p:cNvPr id="22543" name="Rectangle 15"/>
              <p:cNvSpPr>
                <a:spLocks noChangeArrowheads="1"/>
              </p:cNvSpPr>
              <p:nvPr/>
            </p:nvSpPr>
            <p:spPr bwMode="auto">
              <a:xfrm>
                <a:off x="4272" y="2559"/>
                <a:ext cx="1392" cy="320"/>
              </a:xfrm>
              <a:prstGeom prst="rect">
                <a:avLst/>
              </a:prstGeom>
              <a:grpFill/>
              <a:ln w="9525">
                <a:noFill/>
                <a:miter lim="800000"/>
                <a:headEnd/>
                <a:tailEnd/>
              </a:ln>
              <a:effectLst/>
            </p:spPr>
            <p:txBody>
              <a:bodyPr/>
              <a:lstStyle/>
              <a:p>
                <a:pPr algn="ctr">
                  <a:defRPr/>
                </a:pPr>
                <a:endParaRPr kumimoji="1" lang="zh-CN" altLang="zh-CN" sz="2400" b="1">
                  <a:solidFill>
                    <a:schemeClr val="tx2"/>
                  </a:solidFill>
                  <a:latin typeface="Times New Roman" pitchFamily="18" charset="0"/>
                  <a:ea typeface="华文新魏" pitchFamily="2" charset="-122"/>
                </a:endParaRPr>
              </a:p>
            </p:txBody>
          </p:sp>
          <p:sp>
            <p:nvSpPr>
              <p:cNvPr id="22544" name="Rectangle 16"/>
              <p:cNvSpPr>
                <a:spLocks noChangeArrowheads="1"/>
              </p:cNvSpPr>
              <p:nvPr/>
            </p:nvSpPr>
            <p:spPr bwMode="auto">
              <a:xfrm>
                <a:off x="2976" y="2559"/>
                <a:ext cx="1296" cy="320"/>
              </a:xfrm>
              <a:prstGeom prst="rect">
                <a:avLst/>
              </a:prstGeom>
              <a:grpFill/>
              <a:ln w="9525">
                <a:noFill/>
                <a:miter lim="800000"/>
                <a:headEnd/>
                <a:tailEnd/>
              </a:ln>
              <a:effectLst/>
            </p:spPr>
            <p:txBody>
              <a:bodyPr/>
              <a:lstStyle/>
              <a:p>
                <a:pPr algn="ctr">
                  <a:defRPr/>
                </a:pPr>
                <a:endParaRPr kumimoji="1" lang="zh-CN" altLang="zh-CN" sz="2400" b="1">
                  <a:solidFill>
                    <a:schemeClr val="tx2"/>
                  </a:solidFill>
                  <a:latin typeface="Times New Roman" pitchFamily="18" charset="0"/>
                  <a:ea typeface="华文新魏" pitchFamily="2" charset="-122"/>
                </a:endParaRPr>
              </a:p>
            </p:txBody>
          </p:sp>
          <p:sp>
            <p:nvSpPr>
              <p:cNvPr id="22545" name="Rectangle 17"/>
              <p:cNvSpPr>
                <a:spLocks noChangeArrowheads="1"/>
              </p:cNvSpPr>
              <p:nvPr/>
            </p:nvSpPr>
            <p:spPr bwMode="auto">
              <a:xfrm>
                <a:off x="1680" y="2559"/>
                <a:ext cx="1296" cy="320"/>
              </a:xfrm>
              <a:prstGeom prst="rect">
                <a:avLst/>
              </a:prstGeom>
              <a:grpFill/>
              <a:ln w="9525">
                <a:noFill/>
                <a:miter lim="800000"/>
                <a:headEnd/>
                <a:tailEnd/>
              </a:ln>
              <a:effectLst/>
            </p:spPr>
            <p:txBody>
              <a:bodyPr/>
              <a:lstStyle/>
              <a:p>
                <a:pPr algn="ctr">
                  <a:defRPr/>
                </a:pPr>
                <a:endParaRPr kumimoji="1" lang="zh-CN" altLang="zh-CN" sz="2400" b="1">
                  <a:solidFill>
                    <a:schemeClr val="tx2"/>
                  </a:solidFill>
                  <a:latin typeface="Times New Roman" pitchFamily="18" charset="0"/>
                  <a:ea typeface="华文新魏" pitchFamily="2" charset="-122"/>
                </a:endParaRPr>
              </a:p>
            </p:txBody>
          </p:sp>
          <p:sp>
            <p:nvSpPr>
              <p:cNvPr id="22546" name="Rectangle 18"/>
              <p:cNvSpPr>
                <a:spLocks noChangeArrowheads="1"/>
              </p:cNvSpPr>
              <p:nvPr/>
            </p:nvSpPr>
            <p:spPr bwMode="auto">
              <a:xfrm>
                <a:off x="720" y="2559"/>
                <a:ext cx="960" cy="320"/>
              </a:xfrm>
              <a:prstGeom prst="rect">
                <a:avLst/>
              </a:prstGeom>
              <a:grpFill/>
              <a:ln w="9525">
                <a:noFill/>
                <a:miter lim="800000"/>
                <a:headEnd/>
                <a:tailEnd/>
              </a:ln>
              <a:effectLst/>
            </p:spPr>
            <p:txBody>
              <a:bodyPr/>
              <a:lstStyle/>
              <a:p>
                <a:pPr algn="ctr">
                  <a:defRPr/>
                </a:pPr>
                <a:endParaRPr kumimoji="1" lang="en-US" altLang="zh-CN" sz="2400" b="1">
                  <a:solidFill>
                    <a:schemeClr val="tx2"/>
                  </a:solidFill>
                  <a:latin typeface="Times New Roman" pitchFamily="18" charset="0"/>
                  <a:ea typeface="华文新魏" pitchFamily="2" charset="-122"/>
                </a:endParaRPr>
              </a:p>
              <a:p>
                <a:pPr algn="ctr">
                  <a:defRPr/>
                </a:pPr>
                <a:endParaRPr kumimoji="1" lang="en-US" altLang="zh-CN" sz="2400" b="1">
                  <a:solidFill>
                    <a:schemeClr val="tx2"/>
                  </a:solidFill>
                  <a:latin typeface="Times New Roman" pitchFamily="18" charset="0"/>
                  <a:ea typeface="华文新魏" pitchFamily="2" charset="-122"/>
                </a:endParaRPr>
              </a:p>
              <a:p>
                <a:pPr algn="ctr">
                  <a:defRPr/>
                </a:pPr>
                <a:endParaRPr kumimoji="1" lang="en-US" altLang="zh-CN" sz="2400" b="1">
                  <a:solidFill>
                    <a:schemeClr val="tx2"/>
                  </a:solidFill>
                  <a:latin typeface="Times New Roman" pitchFamily="18" charset="0"/>
                  <a:ea typeface="华文新魏" pitchFamily="2" charset="-122"/>
                </a:endParaRPr>
              </a:p>
            </p:txBody>
          </p:sp>
          <p:sp>
            <p:nvSpPr>
              <p:cNvPr id="22547" name="Rectangle 19"/>
              <p:cNvSpPr>
                <a:spLocks noChangeArrowheads="1"/>
              </p:cNvSpPr>
              <p:nvPr/>
            </p:nvSpPr>
            <p:spPr bwMode="auto">
              <a:xfrm>
                <a:off x="4272" y="2272"/>
                <a:ext cx="1392" cy="287"/>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4﹒5</a:t>
                </a:r>
                <a:r>
                  <a:rPr kumimoji="1" lang="zh-CN" altLang="en-US" sz="2400" b="1">
                    <a:solidFill>
                      <a:schemeClr val="tx2"/>
                    </a:solidFill>
                    <a:latin typeface="Times New Roman" pitchFamily="18" charset="0"/>
                    <a:ea typeface="华文新魏" pitchFamily="2" charset="-122"/>
                  </a:rPr>
                  <a:t>厘</a:t>
                </a:r>
              </a:p>
            </p:txBody>
          </p:sp>
          <p:sp>
            <p:nvSpPr>
              <p:cNvPr id="22548" name="Rectangle 20"/>
              <p:cNvSpPr>
                <a:spLocks noChangeArrowheads="1"/>
              </p:cNvSpPr>
              <p:nvPr/>
            </p:nvSpPr>
            <p:spPr bwMode="auto">
              <a:xfrm>
                <a:off x="2976" y="2272"/>
                <a:ext cx="1296" cy="287"/>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5</a:t>
                </a:r>
                <a:r>
                  <a:rPr kumimoji="1" lang="zh-CN" altLang="en-US" sz="2400" b="1">
                    <a:solidFill>
                      <a:schemeClr val="tx2"/>
                    </a:solidFill>
                    <a:latin typeface="Times New Roman" pitchFamily="18" charset="0"/>
                    <a:ea typeface="华文新魏" pitchFamily="2" charset="-122"/>
                  </a:rPr>
                  <a:t>厘</a:t>
                </a:r>
              </a:p>
            </p:txBody>
          </p:sp>
          <p:sp>
            <p:nvSpPr>
              <p:cNvPr id="22549" name="Rectangle 21"/>
              <p:cNvSpPr>
                <a:spLocks noChangeArrowheads="1"/>
              </p:cNvSpPr>
              <p:nvPr/>
            </p:nvSpPr>
            <p:spPr bwMode="auto">
              <a:xfrm>
                <a:off x="1680" y="2272"/>
                <a:ext cx="1296" cy="287"/>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4</a:t>
                </a:r>
                <a:r>
                  <a:rPr kumimoji="1" lang="zh-CN" altLang="en-US" sz="2400" b="1">
                    <a:solidFill>
                      <a:schemeClr val="tx2"/>
                    </a:solidFill>
                    <a:latin typeface="Times New Roman" pitchFamily="18" charset="0"/>
                    <a:ea typeface="华文新魏" pitchFamily="2" charset="-122"/>
                  </a:rPr>
                  <a:t>厘</a:t>
                </a:r>
              </a:p>
            </p:txBody>
          </p:sp>
          <p:sp>
            <p:nvSpPr>
              <p:cNvPr id="22550" name="Rectangle 22"/>
              <p:cNvSpPr>
                <a:spLocks noChangeArrowheads="1"/>
              </p:cNvSpPr>
              <p:nvPr/>
            </p:nvSpPr>
            <p:spPr bwMode="auto">
              <a:xfrm>
                <a:off x="720" y="2272"/>
                <a:ext cx="960" cy="287"/>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年    息</a:t>
                </a:r>
              </a:p>
            </p:txBody>
          </p:sp>
          <p:sp>
            <p:nvSpPr>
              <p:cNvPr id="22551" name="Rectangle 23"/>
              <p:cNvSpPr>
                <a:spLocks noChangeArrowheads="1"/>
              </p:cNvSpPr>
              <p:nvPr/>
            </p:nvSpPr>
            <p:spPr bwMode="auto">
              <a:xfrm>
                <a:off x="4272" y="1952"/>
                <a:ext cx="1392"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1600</a:t>
                </a:r>
                <a:r>
                  <a:rPr kumimoji="1" lang="zh-CN" altLang="en-US" sz="2400" b="1">
                    <a:solidFill>
                      <a:schemeClr val="tx2"/>
                    </a:solidFill>
                    <a:latin typeface="Times New Roman" pitchFamily="18" charset="0"/>
                    <a:ea typeface="华文新魏" pitchFamily="2" charset="-122"/>
                  </a:rPr>
                  <a:t>万英镑</a:t>
                </a:r>
              </a:p>
            </p:txBody>
          </p:sp>
          <p:sp>
            <p:nvSpPr>
              <p:cNvPr id="22552" name="Rectangle 24"/>
              <p:cNvSpPr>
                <a:spLocks noChangeArrowheads="1"/>
              </p:cNvSpPr>
              <p:nvPr/>
            </p:nvSpPr>
            <p:spPr bwMode="auto">
              <a:xfrm>
                <a:off x="2976" y="1952"/>
                <a:ext cx="1296"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1600</a:t>
                </a:r>
                <a:r>
                  <a:rPr kumimoji="1" lang="zh-CN" altLang="en-US" sz="2400" b="1">
                    <a:solidFill>
                      <a:schemeClr val="tx2"/>
                    </a:solidFill>
                    <a:latin typeface="Times New Roman" pitchFamily="18" charset="0"/>
                    <a:ea typeface="华文新魏" pitchFamily="2" charset="-122"/>
                  </a:rPr>
                  <a:t>万英镑</a:t>
                </a:r>
              </a:p>
            </p:txBody>
          </p:sp>
          <p:sp>
            <p:nvSpPr>
              <p:cNvPr id="22553" name="Rectangle 25"/>
              <p:cNvSpPr>
                <a:spLocks noChangeArrowheads="1"/>
              </p:cNvSpPr>
              <p:nvPr/>
            </p:nvSpPr>
            <p:spPr bwMode="auto">
              <a:xfrm>
                <a:off x="1680" y="1952"/>
                <a:ext cx="1296"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4</a:t>
                </a:r>
                <a:r>
                  <a:rPr kumimoji="1" lang="zh-CN" altLang="en-US" sz="2400" b="1">
                    <a:solidFill>
                      <a:schemeClr val="tx2"/>
                    </a:solidFill>
                    <a:latin typeface="Times New Roman" pitchFamily="18" charset="0"/>
                    <a:ea typeface="华文新魏" pitchFamily="2" charset="-122"/>
                  </a:rPr>
                  <a:t>亿法郎</a:t>
                </a:r>
              </a:p>
            </p:txBody>
          </p:sp>
          <p:sp>
            <p:nvSpPr>
              <p:cNvPr id="22554" name="Rectangle 26"/>
              <p:cNvSpPr>
                <a:spLocks noChangeArrowheads="1"/>
              </p:cNvSpPr>
              <p:nvPr/>
            </p:nvSpPr>
            <p:spPr bwMode="auto">
              <a:xfrm>
                <a:off x="720" y="1952"/>
                <a:ext cx="960" cy="320"/>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借款额</a:t>
                </a:r>
              </a:p>
            </p:txBody>
          </p:sp>
          <p:sp>
            <p:nvSpPr>
              <p:cNvPr id="22555" name="Rectangle 27"/>
              <p:cNvSpPr>
                <a:spLocks noChangeArrowheads="1"/>
              </p:cNvSpPr>
              <p:nvPr/>
            </p:nvSpPr>
            <p:spPr bwMode="auto">
              <a:xfrm>
                <a:off x="4272" y="1632"/>
                <a:ext cx="1392" cy="320"/>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英、德银行团</a:t>
                </a:r>
              </a:p>
            </p:txBody>
          </p:sp>
          <p:sp>
            <p:nvSpPr>
              <p:cNvPr id="22556" name="Rectangle 28"/>
              <p:cNvSpPr>
                <a:spLocks noChangeArrowheads="1"/>
              </p:cNvSpPr>
              <p:nvPr/>
            </p:nvSpPr>
            <p:spPr bwMode="auto">
              <a:xfrm>
                <a:off x="2976" y="1632"/>
                <a:ext cx="1296" cy="320"/>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英、德银行团</a:t>
                </a:r>
              </a:p>
            </p:txBody>
          </p:sp>
          <p:sp>
            <p:nvSpPr>
              <p:cNvPr id="22557" name="Rectangle 29"/>
              <p:cNvSpPr>
                <a:spLocks noChangeArrowheads="1"/>
              </p:cNvSpPr>
              <p:nvPr/>
            </p:nvSpPr>
            <p:spPr bwMode="auto">
              <a:xfrm>
                <a:off x="1680" y="1632"/>
                <a:ext cx="1296" cy="320"/>
              </a:xfrm>
              <a:prstGeom prst="rect">
                <a:avLst/>
              </a:prstGeom>
              <a:grpFill/>
              <a:ln w="9525">
                <a:noFill/>
                <a:miter lim="800000"/>
                <a:headEnd/>
                <a:tailEnd/>
              </a:ln>
              <a:effectLst/>
            </p:spPr>
            <p:txBody>
              <a:bodyPr/>
              <a:lstStyle/>
              <a:p>
                <a:pPr algn="ctr">
                  <a:defRPr/>
                </a:pPr>
                <a:r>
                  <a:rPr kumimoji="1" lang="zh-CN" altLang="en-US" sz="2400" b="1">
                    <a:solidFill>
                      <a:schemeClr val="tx2"/>
                    </a:solidFill>
                    <a:latin typeface="Times New Roman" pitchFamily="18" charset="0"/>
                    <a:ea typeface="华文新魏" pitchFamily="2" charset="-122"/>
                  </a:rPr>
                  <a:t>俄、法银行团</a:t>
                </a:r>
              </a:p>
            </p:txBody>
          </p:sp>
          <p:sp>
            <p:nvSpPr>
              <p:cNvPr id="22558" name="Rectangle 30"/>
              <p:cNvSpPr>
                <a:spLocks noChangeArrowheads="1"/>
              </p:cNvSpPr>
              <p:nvPr/>
            </p:nvSpPr>
            <p:spPr bwMode="auto">
              <a:xfrm>
                <a:off x="720" y="1632"/>
                <a:ext cx="960" cy="320"/>
              </a:xfrm>
              <a:prstGeom prst="rect">
                <a:avLst/>
              </a:prstGeom>
              <a:grpFill/>
              <a:ln w="9525">
                <a:noFill/>
                <a:miter lim="800000"/>
                <a:headEnd/>
                <a:tailEnd/>
              </a:ln>
              <a:effectLst/>
            </p:spPr>
            <p:txBody>
              <a:bodyPr/>
              <a:lstStyle/>
              <a:p>
                <a:pPr algn="ctr">
                  <a:defRPr/>
                </a:pPr>
                <a:r>
                  <a:rPr kumimoji="1" lang="zh-CN" altLang="en-US" sz="2400" b="1" dirty="0">
                    <a:solidFill>
                      <a:schemeClr val="tx2"/>
                    </a:solidFill>
                    <a:latin typeface="Times New Roman" pitchFamily="18" charset="0"/>
                    <a:ea typeface="华文新魏" pitchFamily="2" charset="-122"/>
                  </a:rPr>
                  <a:t>债    主</a:t>
                </a:r>
              </a:p>
            </p:txBody>
          </p:sp>
          <p:sp>
            <p:nvSpPr>
              <p:cNvPr id="22559" name="Rectangle 31"/>
              <p:cNvSpPr>
                <a:spLocks noChangeArrowheads="1"/>
              </p:cNvSpPr>
              <p:nvPr/>
            </p:nvSpPr>
            <p:spPr bwMode="auto">
              <a:xfrm>
                <a:off x="4272" y="1312"/>
                <a:ext cx="1392"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1898</a:t>
                </a:r>
                <a:r>
                  <a:rPr kumimoji="1" lang="zh-CN" altLang="en-US" sz="2400" b="1">
                    <a:solidFill>
                      <a:schemeClr val="tx2"/>
                    </a:solidFill>
                    <a:latin typeface="Times New Roman" pitchFamily="18" charset="0"/>
                    <a:ea typeface="华文新魏" pitchFamily="2" charset="-122"/>
                  </a:rPr>
                  <a:t>年</a:t>
                </a:r>
              </a:p>
            </p:txBody>
          </p:sp>
          <p:sp>
            <p:nvSpPr>
              <p:cNvPr id="22560" name="Rectangle 32"/>
              <p:cNvSpPr>
                <a:spLocks noChangeArrowheads="1"/>
              </p:cNvSpPr>
              <p:nvPr/>
            </p:nvSpPr>
            <p:spPr bwMode="auto">
              <a:xfrm>
                <a:off x="2976" y="1312"/>
                <a:ext cx="1296"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1896</a:t>
                </a:r>
                <a:r>
                  <a:rPr kumimoji="1" lang="zh-CN" altLang="en-US" sz="2400" b="1">
                    <a:solidFill>
                      <a:schemeClr val="tx2"/>
                    </a:solidFill>
                    <a:latin typeface="Times New Roman" pitchFamily="18" charset="0"/>
                    <a:ea typeface="华文新魏" pitchFamily="2" charset="-122"/>
                  </a:rPr>
                  <a:t>年</a:t>
                </a:r>
              </a:p>
            </p:txBody>
          </p:sp>
          <p:sp>
            <p:nvSpPr>
              <p:cNvPr id="22561" name="Rectangle 33"/>
              <p:cNvSpPr>
                <a:spLocks noChangeArrowheads="1"/>
              </p:cNvSpPr>
              <p:nvPr/>
            </p:nvSpPr>
            <p:spPr bwMode="auto">
              <a:xfrm>
                <a:off x="1680" y="1312"/>
                <a:ext cx="1296" cy="320"/>
              </a:xfrm>
              <a:prstGeom prst="rect">
                <a:avLst/>
              </a:prstGeom>
              <a:grpFill/>
              <a:ln w="9525">
                <a:noFill/>
                <a:miter lim="800000"/>
                <a:headEnd/>
                <a:tailEnd/>
              </a:ln>
              <a:effectLst/>
            </p:spPr>
            <p:txBody>
              <a:bodyPr/>
              <a:lstStyle/>
              <a:p>
                <a:pPr algn="ctr">
                  <a:defRPr/>
                </a:pPr>
                <a:r>
                  <a:rPr kumimoji="1" lang="en-US" altLang="zh-CN" sz="2400" b="1">
                    <a:solidFill>
                      <a:schemeClr val="tx2"/>
                    </a:solidFill>
                    <a:latin typeface="Times New Roman" pitchFamily="18" charset="0"/>
                    <a:ea typeface="华文新魏" pitchFamily="2" charset="-122"/>
                  </a:rPr>
                  <a:t>1895</a:t>
                </a:r>
                <a:r>
                  <a:rPr kumimoji="1" lang="zh-CN" altLang="en-US" sz="2400" b="1">
                    <a:solidFill>
                      <a:schemeClr val="tx2"/>
                    </a:solidFill>
                    <a:latin typeface="Times New Roman" pitchFamily="18" charset="0"/>
                    <a:ea typeface="华文新魏" pitchFamily="2" charset="-122"/>
                  </a:rPr>
                  <a:t>年</a:t>
                </a:r>
              </a:p>
            </p:txBody>
          </p:sp>
          <p:sp>
            <p:nvSpPr>
              <p:cNvPr id="22562" name="Rectangle 34"/>
              <p:cNvSpPr>
                <a:spLocks noChangeArrowheads="1"/>
              </p:cNvSpPr>
              <p:nvPr/>
            </p:nvSpPr>
            <p:spPr bwMode="auto">
              <a:xfrm>
                <a:off x="720" y="1312"/>
                <a:ext cx="960" cy="320"/>
              </a:xfrm>
              <a:prstGeom prst="rect">
                <a:avLst/>
              </a:prstGeom>
              <a:grpFill/>
              <a:ln w="9525">
                <a:noFill/>
                <a:miter lim="800000"/>
                <a:headEnd/>
                <a:tailEnd/>
              </a:ln>
              <a:effectLst/>
            </p:spPr>
            <p:txBody>
              <a:bodyPr/>
              <a:lstStyle/>
              <a:p>
                <a:pPr algn="ctr">
                  <a:defRPr/>
                </a:pPr>
                <a:r>
                  <a:rPr kumimoji="1" lang="zh-CN" altLang="en-US" sz="2400" b="1" dirty="0">
                    <a:solidFill>
                      <a:schemeClr val="tx2"/>
                    </a:solidFill>
                    <a:latin typeface="Times New Roman" pitchFamily="18" charset="0"/>
                    <a:ea typeface="华文新魏" pitchFamily="2" charset="-122"/>
                  </a:rPr>
                  <a:t>时    间</a:t>
                </a:r>
              </a:p>
            </p:txBody>
          </p:sp>
          <p:sp>
            <p:nvSpPr>
              <p:cNvPr id="22563" name="Line 35"/>
              <p:cNvSpPr>
                <a:spLocks noChangeShapeType="1"/>
              </p:cNvSpPr>
              <p:nvPr/>
            </p:nvSpPr>
            <p:spPr bwMode="auto">
              <a:xfrm>
                <a:off x="720" y="1312"/>
                <a:ext cx="4944" cy="0"/>
              </a:xfrm>
              <a:prstGeom prst="line">
                <a:avLst/>
              </a:prstGeom>
              <a:grpFill/>
              <a:ln w="28575" cap="sq">
                <a:solidFill>
                  <a:schemeClr val="tx1"/>
                </a:solidFill>
                <a:round/>
                <a:headEnd/>
                <a:tailEnd/>
              </a:ln>
              <a:effectLst/>
            </p:spPr>
            <p:txBody>
              <a:bodyPr wrap="none"/>
              <a:lstStyle/>
              <a:p>
                <a:pPr>
                  <a:defRPr/>
                </a:pPr>
                <a:endParaRPr lang="zh-CN" altLang="en-US">
                  <a:ea typeface="宋体" pitchFamily="2" charset="-122"/>
                </a:endParaRPr>
              </a:p>
            </p:txBody>
          </p:sp>
          <p:sp>
            <p:nvSpPr>
              <p:cNvPr id="22564" name="Line 36"/>
              <p:cNvSpPr>
                <a:spLocks noChangeShapeType="1"/>
              </p:cNvSpPr>
              <p:nvPr/>
            </p:nvSpPr>
            <p:spPr bwMode="auto">
              <a:xfrm>
                <a:off x="720" y="3866"/>
                <a:ext cx="4944" cy="0"/>
              </a:xfrm>
              <a:prstGeom prst="line">
                <a:avLst/>
              </a:prstGeom>
              <a:grpFill/>
              <a:ln w="28575" cap="sq">
                <a:solidFill>
                  <a:schemeClr val="tx1"/>
                </a:solidFill>
                <a:round/>
                <a:headEnd/>
                <a:tailEnd/>
              </a:ln>
              <a:effectLst/>
            </p:spPr>
            <p:txBody>
              <a:bodyPr wrap="none"/>
              <a:lstStyle/>
              <a:p>
                <a:pPr>
                  <a:defRPr/>
                </a:pPr>
                <a:endParaRPr lang="zh-CN" altLang="en-US">
                  <a:ea typeface="宋体" pitchFamily="2" charset="-122"/>
                </a:endParaRPr>
              </a:p>
            </p:txBody>
          </p:sp>
          <p:sp>
            <p:nvSpPr>
              <p:cNvPr id="22565" name="Line 37"/>
              <p:cNvSpPr>
                <a:spLocks noChangeShapeType="1"/>
              </p:cNvSpPr>
              <p:nvPr/>
            </p:nvSpPr>
            <p:spPr bwMode="auto">
              <a:xfrm>
                <a:off x="720" y="1312"/>
                <a:ext cx="0" cy="2554"/>
              </a:xfrm>
              <a:prstGeom prst="line">
                <a:avLst/>
              </a:prstGeom>
              <a:grpFill/>
              <a:ln w="28575" cap="sq">
                <a:solidFill>
                  <a:schemeClr val="tx1"/>
                </a:solidFill>
                <a:round/>
                <a:headEnd/>
                <a:tailEnd/>
              </a:ln>
              <a:effectLst/>
            </p:spPr>
            <p:txBody>
              <a:bodyPr wrap="none"/>
              <a:lstStyle/>
              <a:p>
                <a:pPr>
                  <a:defRPr/>
                </a:pPr>
                <a:endParaRPr lang="zh-CN" altLang="en-US">
                  <a:ea typeface="宋体" pitchFamily="2" charset="-122"/>
                </a:endParaRPr>
              </a:p>
            </p:txBody>
          </p:sp>
          <p:sp>
            <p:nvSpPr>
              <p:cNvPr id="22566" name="Line 38"/>
              <p:cNvSpPr>
                <a:spLocks noChangeShapeType="1"/>
              </p:cNvSpPr>
              <p:nvPr/>
            </p:nvSpPr>
            <p:spPr bwMode="auto">
              <a:xfrm>
                <a:off x="5664" y="1312"/>
                <a:ext cx="0" cy="2554"/>
              </a:xfrm>
              <a:prstGeom prst="line">
                <a:avLst/>
              </a:prstGeom>
              <a:grpFill/>
              <a:ln w="28575" cap="sq">
                <a:solidFill>
                  <a:schemeClr val="tx1"/>
                </a:solidFill>
                <a:round/>
                <a:headEnd/>
                <a:tailEnd/>
              </a:ln>
              <a:effectLst/>
            </p:spPr>
            <p:txBody>
              <a:bodyPr wrap="none"/>
              <a:lstStyle/>
              <a:p>
                <a:pPr>
                  <a:defRPr/>
                </a:pPr>
                <a:endParaRPr lang="zh-CN" altLang="en-US">
                  <a:ea typeface="宋体" pitchFamily="2" charset="-122"/>
                </a:endParaRPr>
              </a:p>
            </p:txBody>
          </p:sp>
          <p:pic>
            <p:nvPicPr>
              <p:cNvPr id="22567" name="Picture 3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48" y="2577"/>
                <a:ext cx="228" cy="351"/>
              </a:xfrm>
              <a:prstGeom prst="rect">
                <a:avLst/>
              </a:prstGeom>
              <a:grpFill/>
              <a:ln w="9525">
                <a:noFill/>
                <a:miter lim="800000"/>
                <a:headEnd/>
                <a:tailEnd/>
              </a:ln>
              <a:effectLst/>
            </p:spPr>
          </p:pic>
        </p:grpSp>
        <p:sp>
          <p:nvSpPr>
            <p:cNvPr id="22568" name="Line 40"/>
            <p:cNvSpPr>
              <a:spLocks noChangeShapeType="1"/>
            </p:cNvSpPr>
            <p:nvPr/>
          </p:nvSpPr>
          <p:spPr bwMode="auto">
            <a:xfrm>
              <a:off x="720" y="1632"/>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69" name="Line 41"/>
            <p:cNvSpPr>
              <a:spLocks noChangeShapeType="1"/>
            </p:cNvSpPr>
            <p:nvPr/>
          </p:nvSpPr>
          <p:spPr bwMode="auto">
            <a:xfrm>
              <a:off x="720" y="1952"/>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0" name="Line 42"/>
            <p:cNvSpPr>
              <a:spLocks noChangeShapeType="1"/>
            </p:cNvSpPr>
            <p:nvPr/>
          </p:nvSpPr>
          <p:spPr bwMode="auto">
            <a:xfrm>
              <a:off x="720" y="2272"/>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1" name="Line 43"/>
            <p:cNvSpPr>
              <a:spLocks noChangeShapeType="1"/>
            </p:cNvSpPr>
            <p:nvPr/>
          </p:nvSpPr>
          <p:spPr bwMode="auto">
            <a:xfrm>
              <a:off x="720" y="2559"/>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2" name="Line 44"/>
            <p:cNvSpPr>
              <a:spLocks noChangeShapeType="1"/>
            </p:cNvSpPr>
            <p:nvPr/>
          </p:nvSpPr>
          <p:spPr bwMode="auto">
            <a:xfrm>
              <a:off x="720" y="2957"/>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3" name="Line 45"/>
            <p:cNvSpPr>
              <a:spLocks noChangeShapeType="1"/>
            </p:cNvSpPr>
            <p:nvPr/>
          </p:nvSpPr>
          <p:spPr bwMode="auto">
            <a:xfrm>
              <a:off x="720" y="3231"/>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4" name="Line 46"/>
            <p:cNvSpPr>
              <a:spLocks noChangeShapeType="1"/>
            </p:cNvSpPr>
            <p:nvPr/>
          </p:nvSpPr>
          <p:spPr bwMode="auto">
            <a:xfrm>
              <a:off x="720" y="3525"/>
              <a:ext cx="4944" cy="0"/>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5" name="Line 47"/>
            <p:cNvSpPr>
              <a:spLocks noChangeShapeType="1"/>
            </p:cNvSpPr>
            <p:nvPr/>
          </p:nvSpPr>
          <p:spPr bwMode="auto">
            <a:xfrm>
              <a:off x="1680" y="1312"/>
              <a:ext cx="0" cy="2554"/>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6" name="Line 48"/>
            <p:cNvSpPr>
              <a:spLocks noChangeShapeType="1"/>
            </p:cNvSpPr>
            <p:nvPr/>
          </p:nvSpPr>
          <p:spPr bwMode="auto">
            <a:xfrm>
              <a:off x="2976" y="1312"/>
              <a:ext cx="0" cy="1887"/>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sp>
          <p:nvSpPr>
            <p:cNvPr id="22577" name="Line 49"/>
            <p:cNvSpPr>
              <a:spLocks noChangeShapeType="1"/>
            </p:cNvSpPr>
            <p:nvPr/>
          </p:nvSpPr>
          <p:spPr bwMode="auto">
            <a:xfrm>
              <a:off x="4272" y="1312"/>
              <a:ext cx="0" cy="1887"/>
            </a:xfrm>
            <a:prstGeom prst="line">
              <a:avLst/>
            </a:prstGeom>
            <a:grpFill/>
            <a:ln w="12700">
              <a:solidFill>
                <a:schemeClr val="tx1"/>
              </a:solidFill>
              <a:round/>
              <a:headEnd/>
              <a:tailEnd/>
            </a:ln>
            <a:effectLst/>
          </p:spPr>
          <p:txBody>
            <a:bodyPr wrap="none"/>
            <a:lstStyle/>
            <a:p>
              <a:pPr>
                <a:defRPr/>
              </a:pPr>
              <a:endParaRPr lang="zh-CN" altLang="en-US">
                <a:ea typeface="宋体" pitchFamily="2" charset="-122"/>
              </a:endParaRPr>
            </a:p>
          </p:txBody>
        </p:sp>
      </p:grpSp>
      <p:sp>
        <p:nvSpPr>
          <p:cNvPr id="22579" name="Rectangle 51"/>
          <p:cNvSpPr>
            <a:spLocks noChangeArrowheads="1"/>
          </p:cNvSpPr>
          <p:nvPr/>
        </p:nvSpPr>
        <p:spPr bwMode="auto">
          <a:xfrm>
            <a:off x="2057400" y="3505200"/>
            <a:ext cx="2087563" cy="1816100"/>
          </a:xfrm>
          <a:prstGeom prst="rect">
            <a:avLst/>
          </a:prstGeom>
          <a:solidFill>
            <a:schemeClr val="tx1"/>
          </a:solidFill>
          <a:ln w="9525">
            <a:noFill/>
            <a:miter lim="800000"/>
            <a:headEnd/>
            <a:tailEnd/>
          </a:ln>
        </p:spPr>
        <p:txBody>
          <a:bodyPr>
            <a:spAutoFit/>
          </a:bodyPr>
          <a:lstStyle/>
          <a:p>
            <a:pPr eaLnBrk="0" hangingPunct="0"/>
            <a:r>
              <a:rPr kumimoji="1" lang="zh-CN" altLang="en-US" sz="2800" b="1">
                <a:solidFill>
                  <a:schemeClr val="bg1"/>
                </a:solidFill>
              </a:rPr>
              <a:t>以海关税款为抵押</a:t>
            </a:r>
          </a:p>
          <a:p>
            <a:pPr eaLnBrk="0" hangingPunct="0"/>
            <a:r>
              <a:rPr kumimoji="1" lang="zh-CN" altLang="en-US" sz="2800" b="1">
                <a:solidFill>
                  <a:schemeClr val="bg1"/>
                </a:solidFill>
              </a:rPr>
              <a:t>允许参与海关管理</a:t>
            </a:r>
          </a:p>
        </p:txBody>
      </p:sp>
      <p:sp>
        <p:nvSpPr>
          <p:cNvPr id="22580" name="Text Box 52"/>
          <p:cNvSpPr txBox="1">
            <a:spLocks noChangeArrowheads="1"/>
          </p:cNvSpPr>
          <p:nvPr/>
        </p:nvSpPr>
        <p:spPr bwMode="auto">
          <a:xfrm>
            <a:off x="4267200" y="3429000"/>
            <a:ext cx="2376488" cy="1384300"/>
          </a:xfrm>
          <a:prstGeom prst="rect">
            <a:avLst/>
          </a:prstGeom>
          <a:solidFill>
            <a:schemeClr val="tx1"/>
          </a:solidFill>
          <a:ln w="9525">
            <a:noFill/>
            <a:miter lim="800000"/>
            <a:headEnd/>
            <a:tailEnd/>
          </a:ln>
        </p:spPr>
        <p:txBody>
          <a:bodyPr>
            <a:spAutoFit/>
          </a:bodyPr>
          <a:lstStyle/>
          <a:p>
            <a:pPr eaLnBrk="0" hangingPunct="0">
              <a:spcBef>
                <a:spcPct val="50000"/>
              </a:spcBef>
            </a:pPr>
            <a:r>
              <a:rPr lang="zh-CN" altLang="en-US" sz="2800" b="1">
                <a:solidFill>
                  <a:schemeClr val="bg1"/>
                </a:solidFill>
              </a:rPr>
              <a:t>不准改变由英国人控制中国海关管理权</a:t>
            </a:r>
          </a:p>
        </p:txBody>
      </p:sp>
      <p:sp>
        <p:nvSpPr>
          <p:cNvPr id="22581" name="Text Box 53"/>
          <p:cNvSpPr txBox="1">
            <a:spLocks noChangeArrowheads="1"/>
          </p:cNvSpPr>
          <p:nvPr/>
        </p:nvSpPr>
        <p:spPr bwMode="auto">
          <a:xfrm>
            <a:off x="6553200" y="3429000"/>
            <a:ext cx="2133600" cy="2678113"/>
          </a:xfrm>
          <a:prstGeom prst="rect">
            <a:avLst/>
          </a:prstGeom>
          <a:solidFill>
            <a:schemeClr val="tx1"/>
          </a:solidFill>
          <a:ln w="9525">
            <a:noFill/>
            <a:miter lim="800000"/>
            <a:headEnd/>
            <a:tailEnd/>
          </a:ln>
        </p:spPr>
        <p:txBody>
          <a:bodyPr>
            <a:spAutoFit/>
          </a:bodyPr>
          <a:lstStyle/>
          <a:p>
            <a:pPr eaLnBrk="0" hangingPunct="0"/>
            <a:r>
              <a:rPr lang="zh-CN" altLang="en-US" sz="2800" b="1">
                <a:solidFill>
                  <a:schemeClr val="bg1"/>
                </a:solidFill>
              </a:rPr>
              <a:t>以海关关税为担保</a:t>
            </a:r>
          </a:p>
          <a:p>
            <a:pPr eaLnBrk="0" hangingPunct="0"/>
            <a:r>
              <a:rPr lang="zh-CN" altLang="en-US" sz="2800" b="1">
                <a:solidFill>
                  <a:schemeClr val="bg1"/>
                </a:solidFill>
              </a:rPr>
              <a:t>以内地税收做抵押</a:t>
            </a:r>
          </a:p>
          <a:p>
            <a:pPr eaLnBrk="0" hangingPunct="0"/>
            <a:r>
              <a:rPr lang="zh-CN" altLang="en-US" sz="2800" b="1">
                <a:solidFill>
                  <a:schemeClr val="bg1"/>
                </a:solidFill>
              </a:rPr>
              <a:t>由外国人控制海关</a:t>
            </a:r>
          </a:p>
        </p:txBody>
      </p:sp>
      <p:sp>
        <p:nvSpPr>
          <p:cNvPr id="22582" name="Text Box 54"/>
          <p:cNvSpPr txBox="1">
            <a:spLocks noChangeArrowheads="1"/>
          </p:cNvSpPr>
          <p:nvPr/>
        </p:nvSpPr>
        <p:spPr bwMode="auto">
          <a:xfrm>
            <a:off x="533400" y="3581400"/>
            <a:ext cx="1655763" cy="457200"/>
          </a:xfrm>
          <a:prstGeom prst="rect">
            <a:avLst/>
          </a:prstGeom>
          <a:noFill/>
          <a:ln w="9525">
            <a:noFill/>
            <a:miter lim="800000"/>
            <a:headEnd/>
            <a:tailEnd/>
          </a:ln>
          <a:effectLst/>
        </p:spPr>
        <p:txBody>
          <a:bodyPr>
            <a:spAutoFit/>
          </a:bodyPr>
          <a:lstStyle/>
          <a:p>
            <a:pPr eaLnBrk="0" hangingPunct="0">
              <a:spcBef>
                <a:spcPct val="50000"/>
              </a:spcBef>
              <a:defRPr/>
            </a:pPr>
            <a:r>
              <a:rPr lang="zh-CN" altLang="en-US" sz="2400" b="1" dirty="0">
                <a:solidFill>
                  <a:schemeClr val="bg2">
                    <a:lumMod val="60000"/>
                    <a:lumOff val="40000"/>
                  </a:schemeClr>
                </a:solidFill>
                <a:ea typeface="宋体" pitchFamily="2" charset="-122"/>
              </a:rPr>
              <a:t>附带条件</a:t>
            </a:r>
          </a:p>
        </p:txBody>
      </p:sp>
      <p:sp>
        <p:nvSpPr>
          <p:cNvPr id="117767" name="Rectangle 56"/>
          <p:cNvSpPr>
            <a:spLocks noChangeArrowheads="1"/>
          </p:cNvSpPr>
          <p:nvPr/>
        </p:nvSpPr>
        <p:spPr bwMode="auto">
          <a:xfrm>
            <a:off x="2286000" y="533400"/>
            <a:ext cx="4672013" cy="579438"/>
          </a:xfrm>
          <a:prstGeom prst="rect">
            <a:avLst/>
          </a:prstGeom>
          <a:noFill/>
          <a:ln w="9525">
            <a:noFill/>
            <a:miter lim="800000"/>
            <a:headEnd/>
            <a:tailEnd/>
          </a:ln>
        </p:spPr>
        <p:txBody>
          <a:bodyPr wrap="none">
            <a:spAutoFit/>
          </a:bodyPr>
          <a:lstStyle/>
          <a:p>
            <a:r>
              <a:rPr lang="zh-CN" altLang="en-US" sz="3200" b="1" dirty="0">
                <a:ea typeface="迷你简启体" pitchFamily="65" charset="-122"/>
              </a:rPr>
              <a:t>清政府向列强</a:t>
            </a:r>
            <a:r>
              <a:rPr lang="zh-CN" altLang="en-US" sz="3200" b="1" dirty="0">
                <a:solidFill>
                  <a:srgbClr val="FF0000"/>
                </a:solidFill>
                <a:ea typeface="迷你简启体" pitchFamily="65" charset="-122"/>
              </a:rPr>
              <a:t>借款</a:t>
            </a:r>
            <a:r>
              <a:rPr lang="zh-CN" altLang="en-US" sz="3200" b="1" dirty="0">
                <a:ea typeface="迷你简启体" pitchFamily="65" charset="-122"/>
              </a:rPr>
              <a:t>情况表</a:t>
            </a:r>
          </a:p>
        </p:txBody>
      </p:sp>
      <p:sp>
        <p:nvSpPr>
          <p:cNvPr id="22585" name="Rectangle 57"/>
          <p:cNvSpPr>
            <a:spLocks noChangeArrowheads="1"/>
          </p:cNvSpPr>
          <p:nvPr/>
        </p:nvSpPr>
        <p:spPr bwMode="auto">
          <a:xfrm>
            <a:off x="457200" y="1500174"/>
            <a:ext cx="8686800" cy="1200329"/>
          </a:xfrm>
          <a:prstGeom prst="rect">
            <a:avLst/>
          </a:prstGeom>
          <a:solidFill>
            <a:schemeClr val="tx1"/>
          </a:solidFill>
          <a:ln w="9525">
            <a:noFill/>
            <a:miter lim="800000"/>
            <a:headEnd/>
            <a:tailEnd/>
          </a:ln>
        </p:spPr>
        <p:txBody>
          <a:bodyPr>
            <a:spAutoFit/>
          </a:bodyPr>
          <a:lstStyle/>
          <a:p>
            <a:r>
              <a:rPr lang="zh-CN" altLang="en-US" sz="3600" b="1" dirty="0" smtClean="0">
                <a:solidFill>
                  <a:srgbClr val="FFFF00"/>
                </a:solidFill>
                <a:latin typeface="黑体" pitchFamily="2" charset="-122"/>
                <a:ea typeface="黑体" pitchFamily="2" charset="-122"/>
              </a:rPr>
              <a:t>危害：列强</a:t>
            </a:r>
            <a:r>
              <a:rPr lang="zh-CN" altLang="en-US" sz="3600" b="1" dirty="0">
                <a:solidFill>
                  <a:srgbClr val="FFFF00"/>
                </a:solidFill>
                <a:latin typeface="黑体" pitchFamily="2" charset="-122"/>
                <a:ea typeface="黑体" pitchFamily="2" charset="-122"/>
              </a:rPr>
              <a:t>进一步控制了中国的经济命脉，扩张了在华的政治势力；</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0"/>
                                          </p:stCondLst>
                                        </p:cTn>
                                        <p:tgtEl>
                                          <p:spTgt spid="22585"/>
                                        </p:tgtEl>
                                        <p:attrNameLst>
                                          <p:attrName>style.visibility</p:attrName>
                                        </p:attrNameLst>
                                      </p:cBhvr>
                                      <p:to>
                                        <p:strVal val="visible"/>
                                      </p:to>
                                    </p:set>
                                    <p:anim to="" calcmode="lin" valueType="num">
                                      <p:cBhvr>
                                        <p:cTn id="23" dur="1" fill="hold"/>
                                        <p:tgtEl>
                                          <p:spTgt spid="2258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79" grpId="0" animBg="1"/>
      <p:bldP spid="22580" grpId="0" animBg="1"/>
      <p:bldP spid="22581" grpId="0" animBg="1"/>
      <p:bldP spid="22582" grpId="0"/>
      <p:bldP spid="2258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20875" name="Group 43"/>
          <p:cNvGraphicFramePr>
            <a:graphicFrameLocks noGrp="1"/>
          </p:cNvGraphicFramePr>
          <p:nvPr/>
        </p:nvGraphicFramePr>
        <p:xfrm>
          <a:off x="142875" y="836613"/>
          <a:ext cx="8893175" cy="4684142"/>
        </p:xfrm>
        <a:graphic>
          <a:graphicData uri="http://schemas.openxmlformats.org/drawingml/2006/table">
            <a:tbl>
              <a:tblPr/>
              <a:tblGrid>
                <a:gridCol w="1692275"/>
                <a:gridCol w="2736850"/>
                <a:gridCol w="4464050"/>
              </a:tblGrid>
              <a:tr h="6334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国名</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85000"/>
                        </a:lnSpc>
                        <a:spcBef>
                          <a:spcPct val="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在中国投资</a:t>
                      </a:r>
                    </a:p>
                    <a:p>
                      <a:pPr marL="0" marR="0" lvl="0" indent="0" algn="ctr" defTabSz="914400" rtl="0" eaLnBrk="1" fontAlgn="base" latinLnBrk="0" hangingPunct="1">
                        <a:lnSpc>
                          <a:spcPct val="85000"/>
                        </a:lnSpc>
                        <a:spcBef>
                          <a:spcPct val="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的铁路</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共计</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6365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英国</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2800英里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rowSpan="6">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6420英里</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r>
              <a:tr h="638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俄国</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1530英里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r h="6365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德国</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720英里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r h="638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比利时</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650英里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r h="635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法国</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420英里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r h="477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美国</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itchFamily="34" charset="0"/>
                          <a:ea typeface="华文新魏" pitchFamily="2" charset="-122"/>
                        </a:rPr>
                        <a:t>300英里</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000"/>
                      </a:srgbClr>
                    </a:solidFill>
                  </a:tcPr>
                </a:tc>
                <a:tc vMerge="1">
                  <a:txBody>
                    <a:bodyPr/>
                    <a:lstStyle/>
                    <a:p>
                      <a:endParaRPr lang="zh-CN" altLang="en-US"/>
                    </a:p>
                  </a:txBody>
                  <a:tcPr/>
                </a:tc>
              </a:tr>
            </a:tbl>
          </a:graphicData>
        </a:graphic>
      </p:graphicFrame>
      <p:sp>
        <p:nvSpPr>
          <p:cNvPr id="120863" name="WordArt 31">
            <a:hlinkClick r:id="rId3" action="ppaction://hlinksldjump"/>
          </p:cNvPr>
          <p:cNvSpPr>
            <a:spLocks noChangeArrowheads="1" noChangeShapeType="1" noTextEdit="1"/>
          </p:cNvSpPr>
          <p:nvPr/>
        </p:nvSpPr>
        <p:spPr bwMode="auto">
          <a:xfrm>
            <a:off x="395288" y="188913"/>
            <a:ext cx="5500687" cy="576262"/>
          </a:xfrm>
          <a:prstGeom prst="rect">
            <a:avLst/>
          </a:prstGeom>
          <a:extLs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a:r>
              <a:rPr lang="zh-CN" altLang="en-US" sz="3600" kern="10">
                <a:ln w="9525">
                  <a:solidFill>
                    <a:srgbClr val="000000"/>
                  </a:solidFill>
                  <a:round/>
                  <a:headEnd/>
                  <a:tailEnd/>
                </a:ln>
                <a:gradFill rotWithShape="0">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华文新魏"/>
                <a:ea typeface="华文新魏"/>
              </a:rPr>
              <a:t>列强在中国争得的铁路投资权</a:t>
            </a:r>
          </a:p>
        </p:txBody>
      </p:sp>
      <p:sp>
        <p:nvSpPr>
          <p:cNvPr id="120864" name="Text Box 32"/>
          <p:cNvSpPr txBox="1">
            <a:spLocks noChangeArrowheads="1"/>
          </p:cNvSpPr>
          <p:nvPr/>
        </p:nvSpPr>
        <p:spPr bwMode="auto">
          <a:xfrm>
            <a:off x="5772150" y="346075"/>
            <a:ext cx="3048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kumimoji="1" lang="zh-CN" altLang="en-US" sz="2400" b="1">
                <a:solidFill>
                  <a:srgbClr val="800000"/>
                </a:solidFill>
                <a:latin typeface="宋体" pitchFamily="2" charset="-122"/>
              </a:rPr>
              <a:t>（截至1898年11月）</a:t>
            </a:r>
          </a:p>
        </p:txBody>
      </p:sp>
      <p:graphicFrame>
        <p:nvGraphicFramePr>
          <p:cNvPr id="120867" name="Object 35">
            <a:hlinkClick r:id="" action="ppaction://noaction" highlightClick="1"/>
            <a:hlinkHover r:id="" action="ppaction://noaction" highlightClick="1"/>
          </p:cNvPr>
          <p:cNvGraphicFramePr>
            <a:graphicFrameLocks noChangeAspect="1"/>
          </p:cNvGraphicFramePr>
          <p:nvPr/>
        </p:nvGraphicFramePr>
        <p:xfrm>
          <a:off x="4645025" y="2374900"/>
          <a:ext cx="4248150" cy="3070225"/>
        </p:xfrm>
        <a:graphic>
          <a:graphicData uri="http://schemas.openxmlformats.org/presentationml/2006/ole">
            <p:oleObj spid="_x0000_s120878" name="Chart" r:id="rId4" imgW="3399120" imgH="2455200" progId="MSGraph.Chart.8">
              <p:embed/>
            </p:oleObj>
          </a:graphicData>
        </a:graphic>
      </p:graphicFrame>
      <p:sp>
        <p:nvSpPr>
          <p:cNvPr id="120876" name="Rectangle 44"/>
          <p:cNvSpPr>
            <a:spLocks noChangeArrowheads="1"/>
          </p:cNvSpPr>
          <p:nvPr/>
        </p:nvSpPr>
        <p:spPr bwMode="auto">
          <a:xfrm>
            <a:off x="250825" y="5556250"/>
            <a:ext cx="8975725" cy="1200150"/>
          </a:xfrm>
          <a:prstGeom prst="rect">
            <a:avLst/>
          </a:prstGeom>
          <a:solidFill>
            <a:schemeClr val="tx1"/>
          </a:solidFill>
          <a:ln w="952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zh-CN" altLang="en-US" sz="3600" b="1" dirty="0">
                <a:solidFill>
                  <a:srgbClr val="FFFF00"/>
                </a:solidFill>
                <a:latin typeface="黑体" pitchFamily="49" charset="-122"/>
                <a:ea typeface="黑体" pitchFamily="49" charset="-122"/>
              </a:rPr>
              <a:t>  </a:t>
            </a:r>
            <a:r>
              <a:rPr lang="zh-CN" altLang="en-US" sz="3600" b="1" dirty="0" smtClean="0">
                <a:solidFill>
                  <a:srgbClr val="FFFF00"/>
                </a:solidFill>
                <a:latin typeface="黑体" pitchFamily="49" charset="-122"/>
                <a:ea typeface="黑体" pitchFamily="49" charset="-122"/>
              </a:rPr>
              <a:t>危害：控制</a:t>
            </a:r>
            <a:r>
              <a:rPr lang="zh-CN" altLang="en-US" sz="3600" b="1" dirty="0">
                <a:solidFill>
                  <a:srgbClr val="FFFF00"/>
                </a:solidFill>
                <a:latin typeface="黑体" pitchFamily="49" charset="-122"/>
                <a:ea typeface="黑体" pitchFamily="49" charset="-122"/>
              </a:rPr>
              <a:t>铁路沿线的土地和资源，把经济势力和军事势力渗透到那里。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0876"/>
                                        </p:tgtEl>
                                        <p:attrNameLst>
                                          <p:attrName>style.visibility</p:attrName>
                                        </p:attrNameLst>
                                      </p:cBhvr>
                                      <p:to>
                                        <p:strVal val="visible"/>
                                      </p:to>
                                    </p:set>
                                    <p:animEffect transition="in" filter="box(in)">
                                      <p:cBhvr>
                                        <p:cTn id="7" dur="500"/>
                                        <p:tgtEl>
                                          <p:spTgt spid="120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76" grpId="0" animBg="1"/>
    </p:bldLst>
  </p:timing>
</p:sld>
</file>

<file path=ppt/theme/theme1.xml><?xml version="1.0" encoding="utf-8"?>
<a:theme xmlns:a="http://schemas.openxmlformats.org/drawingml/2006/main" name="B">
  <a:themeElements>
    <a:clrScheme name="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extraClrScheme>
      <a:clrScheme name="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Template>
  <TotalTime>4919</TotalTime>
  <Words>1490</Words>
  <Application>Microsoft Office PowerPoint</Application>
  <PresentationFormat>全屏显示(4:3)</PresentationFormat>
  <Paragraphs>264</Paragraphs>
  <Slides>27</Slides>
  <Notes>6</Notes>
  <HiddenSlides>1</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27</vt:i4>
      </vt:variant>
    </vt:vector>
  </HeadingPairs>
  <TitlesOfParts>
    <vt:vector size="29" baseType="lpstr">
      <vt:lpstr>B</vt:lpstr>
      <vt:lpstr>Chart</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二、清政府的统治危机 </vt:lpstr>
      <vt:lpstr>幻灯片 16</vt:lpstr>
      <vt:lpstr>幻灯片 17</vt:lpstr>
      <vt:lpstr>幻灯片 18</vt:lpstr>
      <vt:lpstr>幻灯片 19</vt:lpstr>
      <vt:lpstr>   材料一   据统计,19世纪末,华商在上海创办了六家丝厂,资本总额为120万元,而同一时期,法国商人在上海开办的宝昌丝厂一家就有资本110万元,接近上海六家华商丝厂的总额.     材料二   19世纪90年代初,天津武举李福明办有一家机器面粉厂,因不满官府衙门的勒索到官府讲理,结果被以”私设磨房””哄闹官署”等罪名治罪, 他的机器磨房也因此被迫关闭.     从材料一、二可以看出,民族资本主义企业有哪些特点？其发展存在什么困境?</vt:lpstr>
      <vt:lpstr>3、影响</vt:lpstr>
      <vt:lpstr>幻灯片 22</vt:lpstr>
      <vt:lpstr>幻灯片 23</vt:lpstr>
      <vt:lpstr>幻灯片 24</vt:lpstr>
      <vt:lpstr>2、“门户开放”政策的提出，是美国侵略中国新阶段的标志。这主要是因为该政策（     ）     A、得到了列强的认可                         B、有利于美国加快侵华步骤     C、可使美国在华获得的权益居于列强之首     D、表明美国承认列强的在华特权 </vt:lpstr>
      <vt:lpstr>幻灯片 26</vt:lpstr>
      <vt:lpstr>幻灯片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10</cp:revision>
  <cp:lastPrinted>1601-01-01T00:00:00Z</cp:lastPrinted>
  <dcterms:created xsi:type="dcterms:W3CDTF">2000-09-28T06:03:41Z</dcterms:created>
  <dcterms:modified xsi:type="dcterms:W3CDTF">2018-05-16T06:14:35Z</dcterms:modified>
</cp:coreProperties>
</file>